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4"/>
  </p:notesMasterIdLst>
  <p:sldIdLst>
    <p:sldId id="321" r:id="rId2"/>
    <p:sldId id="322" r:id="rId3"/>
    <p:sldId id="323" r:id="rId4"/>
    <p:sldId id="258" r:id="rId5"/>
    <p:sldId id="306" r:id="rId6"/>
    <p:sldId id="309" r:id="rId7"/>
    <p:sldId id="308" r:id="rId8"/>
    <p:sldId id="307" r:id="rId9"/>
    <p:sldId id="310" r:id="rId10"/>
    <p:sldId id="311" r:id="rId11"/>
    <p:sldId id="312" r:id="rId12"/>
    <p:sldId id="313" r:id="rId13"/>
    <p:sldId id="315" r:id="rId14"/>
    <p:sldId id="316" r:id="rId15"/>
    <p:sldId id="318" r:id="rId16"/>
    <p:sldId id="319" r:id="rId17"/>
    <p:sldId id="320" r:id="rId18"/>
    <p:sldId id="324" r:id="rId19"/>
    <p:sldId id="325" r:id="rId20"/>
    <p:sldId id="328" r:id="rId21"/>
    <p:sldId id="329" r:id="rId22"/>
    <p:sldId id="330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CB6BBEF7-9717-4733-A929-535518E6EBF6}">
          <p14:sldIdLst>
            <p14:sldId id="321"/>
            <p14:sldId id="322"/>
            <p14:sldId id="323"/>
            <p14:sldId id="258"/>
          </p14:sldIdLst>
        </p14:section>
        <p14:section name="A-G" id="{16378913-E5ED-4281-BAF5-F1F938CB0BED}">
          <p14:sldIdLst>
            <p14:sldId id="306"/>
            <p14:sldId id="309"/>
            <p14:sldId id="308"/>
            <p14:sldId id="307"/>
            <p14:sldId id="310"/>
            <p14:sldId id="311"/>
            <p14:sldId id="312"/>
          </p14:sldIdLst>
        </p14:section>
        <p14:section name="Validation" id="{3075AE9E-49F4-40D0-9EB6-44958C81993A}">
          <p14:sldIdLst>
            <p14:sldId id="313"/>
            <p14:sldId id="315"/>
            <p14:sldId id="316"/>
            <p14:sldId id="318"/>
            <p14:sldId id="319"/>
            <p14:sldId id="320"/>
          </p14:sldIdLst>
        </p14:section>
        <p14:section name="Closing" id="{795FF4EE-3D7B-4EDE-955A-19E341C15D37}">
          <p14:sldIdLst>
            <p14:sldId id="324"/>
            <p14:sldId id="325"/>
            <p14:sldId id="328"/>
            <p14:sldId id="329"/>
            <p14:sldId id="33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AA72D4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62" autoAdjust="0"/>
    <p:restoredTop sz="90053" autoAdjust="0"/>
  </p:normalViewPr>
  <p:slideViewPr>
    <p:cSldViewPr>
      <p:cViewPr>
        <p:scale>
          <a:sx n="44" d="100"/>
          <a:sy n="44" d="100"/>
        </p:scale>
        <p:origin x="-1338" y="-5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9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F830A1-3891-4B82-A120-081866556DA0}" type="datetimeFigureOut">
              <a:rPr lang="en-US" smtClean="0"/>
              <a:pPr/>
              <a:t>3/15/2016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CC9574-A819-4FE4-99A7-1E27AD09ADC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18794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0548" y="20547"/>
            <a:ext cx="3498527" cy="282539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503486" y="20548"/>
            <a:ext cx="5624418" cy="28254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20923" y="2818500"/>
            <a:ext cx="7668994" cy="229626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7662119" y="2819400"/>
            <a:ext cx="1461333" cy="2293850"/>
          </a:xfrm>
          <a:prstGeom prst="rect">
            <a:avLst/>
          </a:prstGeom>
        </p:spPr>
      </p:pic>
      <p:pic>
        <p:nvPicPr>
          <p:cNvPr id="11" name="Picture 10"/>
          <p:cNvPicPr>
            <a:picLocks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20548" y="5089818"/>
            <a:ext cx="9098280" cy="173736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8755230" y="2469776"/>
            <a:ext cx="304800" cy="152400"/>
          </a:xfrm>
          <a:prstGeom prst="rect">
            <a:avLst/>
          </a:prstGeom>
          <a:solidFill>
            <a:srgbClr val="F274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47F28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rPr lang="en-US" smtClean="0"/>
              <a:pPr/>
              <a:t>3/15/2016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3581400" y="1295400"/>
            <a:ext cx="5105400" cy="1416269"/>
          </a:xfrm>
        </p:spPr>
        <p:txBody>
          <a:bodyPr anchor="b">
            <a:normAutofit/>
          </a:bodyPr>
          <a:lstStyle>
            <a:lvl1pPr algn="r">
              <a:buNone/>
              <a:defRPr lang="en-US" sz="22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344" y="4114800"/>
            <a:ext cx="7315200" cy="914400"/>
          </a:xfrm>
        </p:spPr>
        <p:txBody>
          <a:bodyPr anchor="b" anchorCtr="0">
            <a:normAutofit/>
          </a:bodyPr>
          <a:lstStyle>
            <a:lvl1pPr marL="0" indent="0">
              <a:defRPr lang="en-US" sz="3600" b="1" kern="1200" baseline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build="p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edia with Caption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rPr lang="en-US" smtClean="0"/>
              <a:pPr/>
              <a:t>3/15/2016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595263" y="4800600"/>
            <a:ext cx="4873752" cy="685800"/>
          </a:xfrm>
          <a:prstGeom prst="rect">
            <a:avLst/>
          </a:prstGeom>
          <a:solidFill>
            <a:schemeClr val="tx1">
              <a:lumMod val="95000"/>
              <a:lumOff val="5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Georgia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6552" y="4800600"/>
            <a:ext cx="4809244" cy="566738"/>
          </a:xfrm>
        </p:spPr>
        <p:txBody>
          <a:bodyPr anchor="b">
            <a:normAutofit/>
          </a:bodyPr>
          <a:lstStyle>
            <a:lvl1pPr algn="ctr">
              <a:defRPr sz="1800" b="0" i="1">
                <a:solidFill>
                  <a:schemeClr val="bg1">
                    <a:lumMod val="85000"/>
                  </a:schemeClr>
                </a:solidFill>
                <a:latin typeface="Georgia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Media Placeholder 8"/>
          <p:cNvSpPr>
            <a:spLocks noGrp="1"/>
          </p:cNvSpPr>
          <p:nvPr>
            <p:ph type="media" sz="quarter" idx="13"/>
          </p:nvPr>
        </p:nvSpPr>
        <p:spPr>
          <a:xfrm>
            <a:off x="587022" y="838200"/>
            <a:ext cx="4873752" cy="381282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media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5776863" y="838200"/>
            <a:ext cx="2819400" cy="4636911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792800" y="4800600"/>
            <a:ext cx="5500800" cy="685800"/>
          </a:xfrm>
          <a:prstGeom prst="rect">
            <a:avLst/>
          </a:prstGeom>
          <a:solidFill>
            <a:schemeClr val="tx1">
              <a:lumMod val="95000"/>
              <a:lumOff val="5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Georgia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ctr">
              <a:defRPr sz="1800" b="0" i="1">
                <a:solidFill>
                  <a:schemeClr val="bg1">
                    <a:lumMod val="85000"/>
                  </a:schemeClr>
                </a:solidFill>
                <a:latin typeface="Georgia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562600"/>
            <a:ext cx="5486400" cy="60960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rPr lang="en-US" smtClean="0"/>
              <a:pPr/>
              <a:t>3/15/2016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Vertical Tex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8050E-B668-4FA7-85AD-C750C80A6E9B}" type="datetimeFigureOut">
              <a:rPr lang="en-US" smtClean="0"/>
              <a:pPr/>
              <a:t>3/15/2016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0" y="414867"/>
            <a:ext cx="5029200" cy="457200"/>
          </a:xfrm>
          <a:solidFill>
            <a:schemeClr val="tx1">
              <a:lumMod val="50000"/>
              <a:lumOff val="50000"/>
            </a:schemeClr>
          </a:solidFill>
        </p:spPr>
        <p:txBody>
          <a:bodyPr>
            <a:normAutofit/>
          </a:bodyPr>
          <a:lstStyle>
            <a:lvl1pPr algn="l">
              <a:defRPr lang="en-US" sz="28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    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7150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105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A258050E-B668-4FA7-85AD-C750C80A6E9B}" type="datetimeFigureOut">
              <a:rPr lang="en-US" smtClean="0"/>
              <a:pPr/>
              <a:t>3/15/2016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40D5ECE-8B49-45CD-BE81-EF81920D19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/>
          <a:srcRect l="2599" r="5874" b="5262"/>
          <a:stretch/>
        </p:blipFill>
        <p:spPr>
          <a:xfrm>
            <a:off x="3530" y="5867400"/>
            <a:ext cx="9144000" cy="105369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934E2-BBB6-4D34-BB01-078E9AA25260}" type="datetimeFigureOut">
              <a:rPr lang="en-US" smtClean="0"/>
              <a:pPr/>
              <a:t>3/15/2016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20FCD-5F4C-4989-BE05-0A8208BCBC2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1992354"/>
            <a:ext cx="5867400" cy="1970046"/>
          </a:xfrm>
        </p:spPr>
        <p:txBody>
          <a:bodyPr anchor="ctr">
            <a:normAutofit/>
          </a:bodyPr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5105400"/>
            <a:ext cx="8229601" cy="375787"/>
          </a:xfrm>
        </p:spPr>
        <p:txBody>
          <a:bodyPr anchor="b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40D5ECE-8B49-45CD-BE81-EF81920D19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Oval 6"/>
          <p:cNvSpPr/>
          <p:nvPr userDrawn="1"/>
        </p:nvSpPr>
        <p:spPr>
          <a:xfrm>
            <a:off x="762000" y="1946209"/>
            <a:ext cx="2057400" cy="2057400"/>
          </a:xfrm>
          <a:prstGeom prst="ellipse">
            <a:avLst/>
          </a:prstGeom>
          <a:gradFill flip="none" rotWithShape="1">
            <a:gsLst>
              <a:gs pos="0">
                <a:srgbClr val="F39C29"/>
              </a:gs>
              <a:gs pos="50000">
                <a:srgbClr val="F7931D"/>
              </a:gs>
              <a:gs pos="100000">
                <a:srgbClr val="FF6600"/>
              </a:gs>
            </a:gsLst>
            <a:path path="circle">
              <a:fillToRect l="50000" t="50000" r="50000" b="50000"/>
            </a:path>
            <a:tileRect/>
          </a:gradFill>
          <a:ln w="82550">
            <a:noFill/>
          </a:ln>
          <a:effectLst>
            <a:outerShdw blurRad="152400" dist="165100" dir="5400000" sx="90000" sy="-19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          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8686800" y="5265376"/>
            <a:ext cx="457200" cy="96672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6600"/>
                </a:solidFill>
              </a:rPr>
              <a:t>           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9" name="Oval 8"/>
          <p:cNvSpPr/>
          <p:nvPr userDrawn="1"/>
        </p:nvSpPr>
        <p:spPr>
          <a:xfrm>
            <a:off x="1007328" y="1992354"/>
            <a:ext cx="1583472" cy="1295400"/>
          </a:xfrm>
          <a:prstGeom prst="ellipse">
            <a:avLst/>
          </a:prstGeom>
          <a:gradFill flip="none" rotWithShape="1">
            <a:gsLst>
              <a:gs pos="63000">
                <a:schemeClr val="bg1">
                  <a:alpha val="7000"/>
                </a:schemeClr>
              </a:gs>
              <a:gs pos="72000">
                <a:schemeClr val="bg1">
                  <a:alpha val="15000"/>
                </a:schemeClr>
              </a:gs>
              <a:gs pos="91000">
                <a:schemeClr val="bg1">
                  <a:alpha val="28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  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print"/>
          <a:srcRect l="2599" r="5874" b="5262"/>
          <a:stretch/>
        </p:blipFill>
        <p:spPr>
          <a:xfrm>
            <a:off x="3530" y="5867400"/>
            <a:ext cx="9144000" cy="10536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180" y="76200"/>
            <a:ext cx="8403020" cy="685800"/>
          </a:xfrm>
        </p:spPr>
        <p:txBody>
          <a:bodyPr anchor="ctr" anchorCtr="0">
            <a:normAutofit/>
          </a:bodyPr>
          <a:lstStyle>
            <a:lvl1pPr algn="l">
              <a:defRPr sz="3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A258050E-B668-4FA7-85AD-C750C80A6E9B}" type="datetimeFigureOut">
              <a:rPr lang="en-US" smtClean="0"/>
              <a:pPr/>
              <a:t>3/15/2016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40D5ECE-8B49-45CD-BE81-EF81920D19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: Emphasis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A258050E-B668-4FA7-85AD-C750C80A6E9B}" type="datetimeFigureOut">
              <a:rPr lang="en-US" smtClean="0"/>
              <a:pPr/>
              <a:t>3/15/2016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40D5ECE-8B49-45CD-BE81-EF81920D19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999" y="1"/>
            <a:ext cx="7068015" cy="838200"/>
          </a:xfrm>
        </p:spPr>
        <p:txBody>
          <a:bodyPr anchor="b">
            <a:norm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6402"/>
            <a:ext cx="4038600" cy="3971455"/>
          </a:xfrm>
        </p:spPr>
        <p:txBody>
          <a:bodyPr/>
          <a:lstStyle>
            <a:lvl1pPr>
              <a:defRPr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038600" cy="3971454"/>
          </a:xfrm>
        </p:spPr>
        <p:txBody>
          <a:bodyPr/>
          <a:lstStyle>
            <a:lvl1pPr>
              <a:defRPr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8050E-B668-4FA7-85AD-C750C80A6E9B}" type="datetimeFigureOut">
              <a:rPr lang="en-US" smtClean="0"/>
              <a:pPr/>
              <a:t>3/15/2016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rPr lang="en-US" smtClean="0"/>
              <a:pPr/>
              <a:t>3/15/2016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762000"/>
            <a:ext cx="2445488" cy="228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400" y="2077200"/>
            <a:ext cx="7010400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: Emphasis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8050E-B668-4FA7-85AD-C750C80A6E9B}" type="datetimeFigureOut">
              <a:rPr lang="en-US" smtClean="0"/>
              <a:pPr/>
              <a:t>3/15/2016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90400" y="3081000"/>
            <a:ext cx="8686800" cy="1095600"/>
          </a:xfrm>
        </p:spPr>
        <p:txBody>
          <a:bodyPr>
            <a:normAutofit/>
          </a:bodyPr>
          <a:lstStyle>
            <a:lvl1pPr algn="ctr">
              <a:defRPr lang="en-US" sz="4600" b="1" kern="1200" spc="-150" baseline="0" dirty="0" smtClean="0">
                <a:ln>
                  <a:gradFill>
                    <a:gsLst>
                      <a:gs pos="0">
                        <a:schemeClr val="bg1"/>
                      </a:gs>
                      <a:gs pos="50000">
                        <a:schemeClr val="bg1">
                          <a:lumMod val="75000"/>
                        </a:schemeClr>
                      </a:gs>
                    </a:gsLst>
                    <a:lin ang="5400000" scaled="0"/>
                  </a:gradFill>
                </a:ln>
                <a:gradFill>
                  <a:gsLst>
                    <a:gs pos="11000">
                      <a:schemeClr val="bg1">
                        <a:lumMod val="75000"/>
                      </a:schemeClr>
                    </a:gs>
                    <a:gs pos="91000">
                      <a:schemeClr val="bg1"/>
                    </a:gs>
                  </a:gsLst>
                  <a:lin ang="16200000" scaled="1"/>
                </a:gradFill>
                <a:effectLst>
                  <a:outerShdw blurRad="38100" algn="ctr" rotWithShape="0">
                    <a:prstClr val="black">
                      <a:alpha val="25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283952" y="2424752"/>
            <a:ext cx="8694000" cy="639762"/>
          </a:xfrm>
        </p:spPr>
        <p:txBody>
          <a:bodyPr anchor="b">
            <a:normAutofit/>
          </a:bodyPr>
          <a:lstStyle>
            <a:lvl1pPr marL="0" indent="0" algn="ctr">
              <a:buNone/>
              <a:defRPr lang="en-US" sz="2800" kern="1200" dirty="0" smtClean="0">
                <a:solidFill>
                  <a:srgbClr val="2E507A">
                    <a:alpha val="81000"/>
                  </a:srgb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with Text 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rPr lang="en-US" smtClean="0"/>
              <a:pPr/>
              <a:t>3/15/2016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2895600"/>
            <a:ext cx="7543800" cy="2133600"/>
          </a:xfrm>
          <a:prstGeom prst="rect">
            <a:avLst/>
          </a:prstGeom>
          <a:gradFill flip="none" rotWithShape="1">
            <a:gsLst>
              <a:gs pos="63000">
                <a:schemeClr val="tx1">
                  <a:lumMod val="85000"/>
                  <a:lumOff val="15000"/>
                  <a:alpha val="49000"/>
                </a:schemeClr>
              </a:gs>
              <a:gs pos="100000">
                <a:schemeClr val="tx1">
                  <a:lumMod val="95000"/>
                  <a:lumOff val="5000"/>
                  <a:alpha val="5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14867" y="3200400"/>
            <a:ext cx="7010400" cy="1676400"/>
          </a:xfrm>
        </p:spPr>
        <p:txBody>
          <a:bodyPr>
            <a:normAutofit/>
          </a:bodyPr>
          <a:lstStyle>
            <a:lvl1pPr marL="0" algn="l" defTabSz="914400" rtl="0" eaLnBrk="1" latinLnBrk="0" hangingPunct="1">
              <a:defRPr lang="en-US" sz="40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4648200" y="664780"/>
            <a:ext cx="4191000" cy="381000"/>
          </a:xfrm>
        </p:spPr>
        <p:txBody>
          <a:bodyPr>
            <a:normAutofit/>
          </a:bodyPr>
          <a:lstStyle>
            <a:lvl1pPr algn="r">
              <a:buNone/>
              <a:defRPr lang="en-US" sz="1800" b="1" kern="1200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utoUpdateAnimBg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3008313" cy="8255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3650" y="609600"/>
            <a:ext cx="5111750" cy="5334000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435101"/>
            <a:ext cx="3008313" cy="3822699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rPr lang="en-US" smtClean="0"/>
              <a:pPr/>
              <a:t>3/15/2016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6" cstate="print"/>
          <a:srcRect l="2599" r="5874" b="5262"/>
          <a:stretch/>
        </p:blipFill>
        <p:spPr>
          <a:xfrm>
            <a:off x="3530" y="5867400"/>
            <a:ext cx="9144000" cy="105369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58050E-B668-4FA7-85AD-C750C80A6E9B}" type="datetimeFigureOut">
              <a:rPr lang="en-US" smtClean="0"/>
              <a:pPr/>
              <a:t>3/15/2016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0D5ECE-8B49-45CD-BE81-EF81920D19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61" r:id="rId4"/>
    <p:sldLayoutId id="2147483652" r:id="rId5"/>
    <p:sldLayoutId id="2147483654" r:id="rId6"/>
    <p:sldLayoutId id="2147483655" r:id="rId7"/>
    <p:sldLayoutId id="2147483660" r:id="rId8"/>
    <p:sldLayoutId id="2147483656" r:id="rId9"/>
    <p:sldLayoutId id="2147483676" r:id="rId10"/>
    <p:sldLayoutId id="2147483657" r:id="rId11"/>
    <p:sldLayoutId id="2147483658" r:id="rId12"/>
    <p:sldLayoutId id="2147483659" r:id="rId13"/>
    <p:sldLayoutId id="2147483663" r:id="rId14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 noChangeAspect="1" noChangeArrowheads="1"/>
          </p:cNvSpPr>
          <p:nvPr/>
        </p:nvSpPr>
        <p:spPr bwMode="auto">
          <a:xfrm>
            <a:off x="31750" y="-442913"/>
            <a:ext cx="13154025" cy="57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"/>
          <p:cNvSpPr>
            <a:spLocks noChangeAspect="1" noChangeArrowheads="1"/>
          </p:cNvSpPr>
          <p:nvPr/>
        </p:nvSpPr>
        <p:spPr bwMode="auto">
          <a:xfrm>
            <a:off x="184150" y="-290513"/>
            <a:ext cx="13154025" cy="57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67997" y="3352800"/>
            <a:ext cx="737205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 smtClean="0">
                <a:solidFill>
                  <a:schemeClr val="bg1"/>
                </a:solidFill>
              </a:rPr>
              <a:t>ARE YOU ELIGIBLE TO ATTEND COLLEGE?</a:t>
            </a:r>
          </a:p>
          <a:p>
            <a:r>
              <a:rPr lang="en-US" sz="3400" dirty="0" smtClean="0">
                <a:solidFill>
                  <a:schemeClr val="bg1"/>
                </a:solidFill>
              </a:rPr>
              <a:t>LET’S START WITH  ‘A-G REQUIREMENTS’</a:t>
            </a:r>
            <a:endParaRPr lang="en-US" sz="3400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2981" y="5334000"/>
            <a:ext cx="874740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Tiffany Ward-Loveland – JAMS GBLA Coordinator</a:t>
            </a:r>
            <a:endParaRPr lang="en-US" sz="2800" dirty="0"/>
          </a:p>
          <a:p>
            <a:pPr algn="ctr"/>
            <a:r>
              <a:rPr lang="en-US" sz="2000" dirty="0" smtClean="0"/>
              <a:t>JAMS GBLA College Squad – Ana Galicia, Jacqueline Garcia, Maria Gomez, Dalia Molina, Lizbeth </a:t>
            </a:r>
            <a:r>
              <a:rPr lang="en-US" sz="2000" dirty="0" err="1" smtClean="0"/>
              <a:t>Monje</a:t>
            </a:r>
            <a:r>
              <a:rPr lang="en-US" sz="2000" dirty="0" smtClean="0"/>
              <a:t>, Dulce Reyes, Monica Rubio, &amp; Jasmin Sanchez</a:t>
            </a:r>
          </a:p>
        </p:txBody>
      </p:sp>
      <p:sp>
        <p:nvSpPr>
          <p:cNvPr id="6" name="Rectangle 5"/>
          <p:cNvSpPr/>
          <p:nvPr/>
        </p:nvSpPr>
        <p:spPr>
          <a:xfrm>
            <a:off x="3505200" y="0"/>
            <a:ext cx="5638800" cy="2819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599" y="128589"/>
            <a:ext cx="5282786" cy="261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636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8"/>
          <p:cNvSpPr>
            <a:spLocks noGrp="1"/>
          </p:cNvSpPr>
          <p:nvPr>
            <p:ph type="title"/>
          </p:nvPr>
        </p:nvSpPr>
        <p:spPr>
          <a:xfrm>
            <a:off x="3521927" y="304800"/>
            <a:ext cx="5867400" cy="1970046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en-US" sz="4000" dirty="0" smtClean="0">
                <a:solidFill>
                  <a:prstClr val="black">
                    <a:lumMod val="85000"/>
                    <a:lumOff val="15000"/>
                  </a:prstClr>
                </a:solidFill>
                <a:ea typeface="+mn-ea"/>
                <a:cs typeface="+mn-cs"/>
              </a:rPr>
              <a:t>Visual &amp; Performing Arts</a:t>
            </a:r>
            <a:endParaRPr lang="en-US" sz="2800" b="0" cap="none" dirty="0">
              <a:solidFill>
                <a:prstClr val="black">
                  <a:lumMod val="50000"/>
                  <a:lumOff val="50000"/>
                </a:prstClr>
              </a:solidFill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81400" y="2068289"/>
            <a:ext cx="5410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1</a:t>
            </a:r>
            <a:r>
              <a:rPr lang="en-US" sz="2400" dirty="0" smtClean="0"/>
              <a:t> Year Required</a:t>
            </a:r>
          </a:p>
          <a:p>
            <a:endParaRPr lang="en-US" sz="2400" dirty="0" smtClean="0"/>
          </a:p>
          <a:p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Must be </a:t>
            </a:r>
            <a:r>
              <a:rPr lang="en-US" sz="2400" dirty="0" smtClean="0">
                <a:solidFill>
                  <a:srgbClr val="7030A0"/>
                </a:solidFill>
              </a:rPr>
              <a:t>1 year</a:t>
            </a:r>
            <a:r>
              <a:rPr lang="en-US" sz="2400" dirty="0" smtClean="0"/>
              <a:t> from the same discipline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Disciplines include: Dance, Music, Theater, Art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52400" y="609600"/>
            <a:ext cx="2057400" cy="2708434"/>
            <a:chOff x="3543300" y="1591943"/>
            <a:chExt cx="2057400" cy="2708434"/>
          </a:xfrm>
        </p:grpSpPr>
        <p:sp>
          <p:nvSpPr>
            <p:cNvPr id="16" name="Oval 15"/>
            <p:cNvSpPr/>
            <p:nvPr/>
          </p:nvSpPr>
          <p:spPr>
            <a:xfrm>
              <a:off x="3543300" y="1946209"/>
              <a:ext cx="2057400" cy="205740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82550">
              <a:noFill/>
            </a:ln>
            <a:effectLst>
              <a:outerShdw blurRad="127000" dist="165100" dir="5400000" sx="90000" sy="-19000" rotWithShape="0">
                <a:prstClr val="black">
                  <a:alpha val="1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           </a:t>
              </a:r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933968" y="1591943"/>
              <a:ext cx="1219200" cy="2708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00" b="1" dirty="0">
                  <a:solidFill>
                    <a:srgbClr val="2A7A9E">
                      <a:alpha val="40000"/>
                    </a:srgbClr>
                  </a:solidFill>
                  <a:latin typeface="+mj-lt"/>
                  <a:cs typeface="Arial" pitchFamily="34" charset="0"/>
                </a:rPr>
                <a:t>E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601872" y="2701385"/>
              <a:ext cx="1931160" cy="665695"/>
            </a:xfrm>
            <a:prstGeom prst="rect">
              <a:avLst/>
            </a:prstGeom>
            <a:noFill/>
          </p:spPr>
          <p:txBody>
            <a:bodyPr wrap="square" rtlCol="0">
              <a:normAutofit fontScale="85000" lnSpcReduction="10000"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2300" b="1" spc="60" dirty="0" smtClean="0">
                  <a:solidFill>
                    <a:schemeClr val="bg1"/>
                  </a:solidFill>
                  <a:effectLst>
                    <a:outerShdw blurRad="50800" dist="25400" dir="5400000" algn="t" rotWithShape="0">
                      <a:prstClr val="black">
                        <a:alpha val="15000"/>
                      </a:prstClr>
                    </a:outerShdw>
                  </a:effectLst>
                </a:rPr>
                <a:t>Language other</a:t>
              </a:r>
            </a:p>
            <a:p>
              <a:pPr algn="ctr">
                <a:lnSpc>
                  <a:spcPct val="80000"/>
                </a:lnSpc>
              </a:pPr>
              <a:r>
                <a:rPr lang="en-US" sz="2300" b="1" spc="60" dirty="0">
                  <a:solidFill>
                    <a:schemeClr val="bg1"/>
                  </a:solidFill>
                  <a:effectLst>
                    <a:outerShdw blurRad="50800" dist="25400" dir="5400000" algn="t" rotWithShape="0">
                      <a:prstClr val="black">
                        <a:alpha val="15000"/>
                      </a:prstClr>
                    </a:outerShdw>
                  </a:effectLst>
                </a:rPr>
                <a:t>t</a:t>
              </a:r>
              <a:r>
                <a:rPr lang="en-US" sz="2300" b="1" spc="60" dirty="0" smtClean="0">
                  <a:solidFill>
                    <a:schemeClr val="bg1"/>
                  </a:solidFill>
                  <a:effectLst>
                    <a:outerShdw blurRad="50800" dist="25400" dir="5400000" algn="t" rotWithShape="0">
                      <a:prstClr val="black">
                        <a:alpha val="15000"/>
                      </a:prstClr>
                    </a:outerShdw>
                  </a:effectLst>
                </a:rPr>
                <a:t>han English</a:t>
              </a:r>
              <a:endParaRPr lang="en-US" sz="2300" b="1" dirty="0">
                <a:solidFill>
                  <a:schemeClr val="bg1"/>
                </a:solidFill>
                <a:effectLst>
                  <a:outerShdw blurRad="50800" dist="25400" dir="5400000" algn="t" rotWithShape="0">
                    <a:prstClr val="black">
                      <a:alpha val="15000"/>
                    </a:prstClr>
                  </a:outerShdw>
                </a:effectLst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3782124" y="1988634"/>
              <a:ext cx="1583472" cy="1295400"/>
            </a:xfrm>
            <a:prstGeom prst="ellipse">
              <a:avLst/>
            </a:prstGeom>
            <a:gradFill flip="none" rotWithShape="1">
              <a:gsLst>
                <a:gs pos="63000">
                  <a:schemeClr val="bg1">
                    <a:alpha val="7000"/>
                  </a:schemeClr>
                </a:gs>
                <a:gs pos="72000">
                  <a:schemeClr val="bg1">
                    <a:alpha val="15000"/>
                  </a:schemeClr>
                </a:gs>
                <a:gs pos="91000">
                  <a:schemeClr val="bg1">
                    <a:alpha val="28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     </a:t>
              </a:r>
              <a:endParaRPr lang="en-US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47852" y="609600"/>
            <a:ext cx="2057400" cy="2708434"/>
            <a:chOff x="3755172" y="1590654"/>
            <a:chExt cx="2057400" cy="2708434"/>
          </a:xfrm>
        </p:grpSpPr>
        <p:sp>
          <p:nvSpPr>
            <p:cNvPr id="12" name="Oval 11"/>
            <p:cNvSpPr/>
            <p:nvPr/>
          </p:nvSpPr>
          <p:spPr>
            <a:xfrm>
              <a:off x="3755172" y="1946209"/>
              <a:ext cx="2057400" cy="2057400"/>
            </a:xfrm>
            <a:prstGeom prst="ellipse">
              <a:avLst/>
            </a:prstGeom>
            <a:solidFill>
              <a:srgbClr val="AA72D4"/>
            </a:solidFill>
            <a:ln w="82550">
              <a:noFill/>
            </a:ln>
            <a:effectLst>
              <a:outerShdw blurRad="127000" dist="165100" dir="5400000" sx="90000" sy="-19000" rotWithShape="0">
                <a:prstClr val="black">
                  <a:alpha val="1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           </a:t>
              </a:r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233606" y="1590654"/>
              <a:ext cx="1219200" cy="2708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00" b="1" dirty="0">
                  <a:solidFill>
                    <a:srgbClr val="2A7A9E">
                      <a:alpha val="40000"/>
                    </a:srgbClr>
                  </a:solidFill>
                  <a:latin typeface="+mj-lt"/>
                  <a:cs typeface="Arial" pitchFamily="34" charset="0"/>
                </a:rPr>
                <a:t>F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818292" y="2668771"/>
              <a:ext cx="1931160" cy="665695"/>
            </a:xfrm>
            <a:prstGeom prst="rect">
              <a:avLst/>
            </a:prstGeom>
            <a:noFill/>
          </p:spPr>
          <p:txBody>
            <a:bodyPr wrap="square" rtlCol="0">
              <a:normAutofit fontScale="85000" lnSpcReduction="20000"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2300" b="1" spc="60" dirty="0" smtClean="0">
                  <a:solidFill>
                    <a:schemeClr val="bg1"/>
                  </a:solidFill>
                  <a:effectLst>
                    <a:outerShdw blurRad="50800" dist="25400" dir="5400000" algn="t" rotWithShape="0">
                      <a:prstClr val="black">
                        <a:alpha val="15000"/>
                      </a:prstClr>
                    </a:outerShdw>
                  </a:effectLst>
                </a:rPr>
                <a:t>Visual and</a:t>
              </a:r>
            </a:p>
            <a:p>
              <a:pPr algn="ctr">
                <a:lnSpc>
                  <a:spcPct val="80000"/>
                </a:lnSpc>
              </a:pPr>
              <a:r>
                <a:rPr lang="en-US" sz="2300" b="1" spc="60" dirty="0" smtClean="0">
                  <a:solidFill>
                    <a:schemeClr val="bg1"/>
                  </a:solidFill>
                  <a:effectLst>
                    <a:outerShdw blurRad="50800" dist="25400" dir="5400000" algn="t" rotWithShape="0">
                      <a:prstClr val="black">
                        <a:alpha val="15000"/>
                      </a:prstClr>
                    </a:outerShdw>
                  </a:effectLst>
                </a:rPr>
                <a:t>Performing</a:t>
              </a:r>
            </a:p>
            <a:p>
              <a:pPr algn="ctr">
                <a:lnSpc>
                  <a:spcPct val="80000"/>
                </a:lnSpc>
              </a:pPr>
              <a:r>
                <a:rPr lang="en-US" sz="2300" b="1" spc="60" dirty="0" smtClean="0">
                  <a:solidFill>
                    <a:schemeClr val="bg1"/>
                  </a:solidFill>
                  <a:effectLst>
                    <a:outerShdw blurRad="50800" dist="25400" dir="5400000" algn="t" rotWithShape="0">
                      <a:prstClr val="black">
                        <a:alpha val="15000"/>
                      </a:prstClr>
                    </a:outerShdw>
                  </a:effectLst>
                </a:rPr>
                <a:t>Arts</a:t>
              </a:r>
              <a:endParaRPr lang="en-US" sz="2300" b="1" dirty="0">
                <a:solidFill>
                  <a:schemeClr val="bg1"/>
                </a:solidFill>
                <a:effectLst>
                  <a:outerShdw blurRad="50800" dist="25400" dir="5400000" algn="t" rotWithShape="0">
                    <a:prstClr val="black">
                      <a:alpha val="15000"/>
                    </a:prstClr>
                  </a:outerShdw>
                </a:effectLst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3992136" y="1997069"/>
              <a:ext cx="1583472" cy="1295400"/>
            </a:xfrm>
            <a:prstGeom prst="ellipse">
              <a:avLst/>
            </a:prstGeom>
            <a:gradFill flip="none" rotWithShape="1">
              <a:gsLst>
                <a:gs pos="63000">
                  <a:schemeClr val="bg1">
                    <a:alpha val="7000"/>
                  </a:schemeClr>
                </a:gs>
                <a:gs pos="72000">
                  <a:schemeClr val="bg1">
                    <a:alpha val="15000"/>
                  </a:schemeClr>
                </a:gs>
                <a:gs pos="91000">
                  <a:schemeClr val="bg1">
                    <a:alpha val="28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     </a:t>
              </a:r>
              <a:endParaRPr lang="en-US" dirty="0"/>
            </a:p>
          </p:txBody>
        </p:sp>
      </p:grpSp>
      <p:pic>
        <p:nvPicPr>
          <p:cNvPr id="4098" name="Picture 2" descr="C:\Users\lausd_user\Desktop\arts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95" y="3733799"/>
            <a:ext cx="2366946" cy="2366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936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8"/>
          <p:cNvSpPr>
            <a:spLocks noGrp="1"/>
          </p:cNvSpPr>
          <p:nvPr>
            <p:ph type="title"/>
          </p:nvPr>
        </p:nvSpPr>
        <p:spPr>
          <a:xfrm>
            <a:off x="3521927" y="304800"/>
            <a:ext cx="5867400" cy="1970046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en-US" sz="3800" dirty="0" smtClean="0">
                <a:solidFill>
                  <a:prstClr val="black">
                    <a:lumMod val="85000"/>
                    <a:lumOff val="15000"/>
                  </a:prstClr>
                </a:solidFill>
                <a:ea typeface="+mn-ea"/>
                <a:cs typeface="+mn-cs"/>
              </a:rPr>
              <a:t>College Preparatory Elective</a:t>
            </a:r>
            <a:endParaRPr lang="en-US" sz="3800" b="0" cap="none" dirty="0">
              <a:solidFill>
                <a:prstClr val="black">
                  <a:lumMod val="50000"/>
                  <a:lumOff val="50000"/>
                </a:prstClr>
              </a:solidFill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81400" y="2068289"/>
            <a:ext cx="5410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1</a:t>
            </a:r>
            <a:r>
              <a:rPr lang="en-US" sz="2400" dirty="0" smtClean="0"/>
              <a:t> Year Required</a:t>
            </a:r>
          </a:p>
          <a:p>
            <a:endParaRPr lang="en-US" sz="2400" dirty="0" smtClean="0"/>
          </a:p>
          <a:p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An </a:t>
            </a:r>
            <a:r>
              <a:rPr lang="en-US" sz="2400" dirty="0" smtClean="0">
                <a:solidFill>
                  <a:schemeClr val="accent6"/>
                </a:solidFill>
              </a:rPr>
              <a:t>extra year</a:t>
            </a:r>
            <a:r>
              <a:rPr lang="en-US" sz="2400" dirty="0" smtClean="0"/>
              <a:t> of any A-F requirement courses</a:t>
            </a:r>
          </a:p>
          <a:p>
            <a:pPr lvl="5"/>
            <a:r>
              <a:rPr lang="en-US" sz="2400" b="1" u="sng" dirty="0" smtClean="0"/>
              <a:t>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accent6"/>
                </a:solidFill>
              </a:rPr>
              <a:t>1 year</a:t>
            </a:r>
            <a:r>
              <a:rPr lang="en-US" sz="2400" dirty="0" smtClean="0"/>
              <a:t> of a specifically listed course in the G-category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Such as: Economics &amp; Psychology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52400" y="609600"/>
            <a:ext cx="2057400" cy="2708434"/>
            <a:chOff x="3543300" y="1591943"/>
            <a:chExt cx="2057400" cy="2708434"/>
          </a:xfrm>
        </p:grpSpPr>
        <p:sp>
          <p:nvSpPr>
            <p:cNvPr id="16" name="Oval 15"/>
            <p:cNvSpPr/>
            <p:nvPr/>
          </p:nvSpPr>
          <p:spPr>
            <a:xfrm>
              <a:off x="3543300" y="1946209"/>
              <a:ext cx="2057400" cy="205740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82550">
              <a:noFill/>
            </a:ln>
            <a:effectLst>
              <a:outerShdw blurRad="127000" dist="165100" dir="5400000" sx="90000" sy="-19000" rotWithShape="0">
                <a:prstClr val="black">
                  <a:alpha val="1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           </a:t>
              </a:r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933968" y="1591943"/>
              <a:ext cx="1219200" cy="2708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00" b="1" dirty="0">
                  <a:solidFill>
                    <a:srgbClr val="2A7A9E">
                      <a:alpha val="40000"/>
                    </a:srgbClr>
                  </a:solidFill>
                  <a:latin typeface="+mj-lt"/>
                  <a:cs typeface="Arial" pitchFamily="34" charset="0"/>
                </a:rPr>
                <a:t>E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601872" y="2701385"/>
              <a:ext cx="1931160" cy="665695"/>
            </a:xfrm>
            <a:prstGeom prst="rect">
              <a:avLst/>
            </a:prstGeom>
            <a:noFill/>
          </p:spPr>
          <p:txBody>
            <a:bodyPr wrap="square" rtlCol="0">
              <a:normAutofit fontScale="85000" lnSpcReduction="10000"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2300" b="1" spc="60" dirty="0" smtClean="0">
                  <a:solidFill>
                    <a:schemeClr val="bg1"/>
                  </a:solidFill>
                  <a:effectLst>
                    <a:outerShdw blurRad="50800" dist="25400" dir="5400000" algn="t" rotWithShape="0">
                      <a:prstClr val="black">
                        <a:alpha val="15000"/>
                      </a:prstClr>
                    </a:outerShdw>
                  </a:effectLst>
                </a:rPr>
                <a:t>Language other</a:t>
              </a:r>
            </a:p>
            <a:p>
              <a:pPr algn="ctr">
                <a:lnSpc>
                  <a:spcPct val="80000"/>
                </a:lnSpc>
              </a:pPr>
              <a:r>
                <a:rPr lang="en-US" sz="2300" b="1" spc="60" dirty="0">
                  <a:solidFill>
                    <a:schemeClr val="bg1"/>
                  </a:solidFill>
                  <a:effectLst>
                    <a:outerShdw blurRad="50800" dist="25400" dir="5400000" algn="t" rotWithShape="0">
                      <a:prstClr val="black">
                        <a:alpha val="15000"/>
                      </a:prstClr>
                    </a:outerShdw>
                  </a:effectLst>
                </a:rPr>
                <a:t>t</a:t>
              </a:r>
              <a:r>
                <a:rPr lang="en-US" sz="2300" b="1" spc="60" dirty="0" smtClean="0">
                  <a:solidFill>
                    <a:schemeClr val="bg1"/>
                  </a:solidFill>
                  <a:effectLst>
                    <a:outerShdw blurRad="50800" dist="25400" dir="5400000" algn="t" rotWithShape="0">
                      <a:prstClr val="black">
                        <a:alpha val="15000"/>
                      </a:prstClr>
                    </a:outerShdw>
                  </a:effectLst>
                </a:rPr>
                <a:t>han English</a:t>
              </a:r>
              <a:endParaRPr lang="en-US" sz="2300" b="1" dirty="0">
                <a:solidFill>
                  <a:schemeClr val="bg1"/>
                </a:solidFill>
                <a:effectLst>
                  <a:outerShdw blurRad="50800" dist="25400" dir="5400000" algn="t" rotWithShape="0">
                    <a:prstClr val="black">
                      <a:alpha val="15000"/>
                    </a:prstClr>
                  </a:outerShdw>
                </a:effectLst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3782124" y="1988634"/>
              <a:ext cx="1583472" cy="1295400"/>
            </a:xfrm>
            <a:prstGeom prst="ellipse">
              <a:avLst/>
            </a:prstGeom>
            <a:gradFill flip="none" rotWithShape="1">
              <a:gsLst>
                <a:gs pos="63000">
                  <a:schemeClr val="bg1">
                    <a:alpha val="7000"/>
                  </a:schemeClr>
                </a:gs>
                <a:gs pos="72000">
                  <a:schemeClr val="bg1">
                    <a:alpha val="15000"/>
                  </a:schemeClr>
                </a:gs>
                <a:gs pos="91000">
                  <a:schemeClr val="bg1">
                    <a:alpha val="28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     </a:t>
              </a:r>
              <a:endParaRPr lang="en-US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52400" y="605860"/>
            <a:ext cx="2057400" cy="2708434"/>
            <a:chOff x="3543300" y="1592693"/>
            <a:chExt cx="2057400" cy="2708434"/>
          </a:xfrm>
        </p:grpSpPr>
        <p:sp>
          <p:nvSpPr>
            <p:cNvPr id="21" name="Oval 20"/>
            <p:cNvSpPr/>
            <p:nvPr/>
          </p:nvSpPr>
          <p:spPr>
            <a:xfrm>
              <a:off x="3543300" y="1946209"/>
              <a:ext cx="2057400" cy="20574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82550">
              <a:noFill/>
            </a:ln>
            <a:effectLst>
              <a:outerShdw blurRad="127000" dist="165100" dir="5400000" sx="90000" sy="-19000" rotWithShape="0">
                <a:prstClr val="black">
                  <a:alpha val="1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           </a:t>
              </a:r>
              <a:endParaRPr lang="en-US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722188" y="1592693"/>
              <a:ext cx="1219200" cy="2708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00" b="1" dirty="0">
                  <a:solidFill>
                    <a:srgbClr val="2A7A9E">
                      <a:alpha val="40000"/>
                    </a:srgbClr>
                  </a:solidFill>
                  <a:latin typeface="+mj-lt"/>
                  <a:cs typeface="Arial" pitchFamily="34" charset="0"/>
                </a:rPr>
                <a:t>G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601872" y="2701385"/>
              <a:ext cx="1931160" cy="665695"/>
            </a:xfrm>
            <a:prstGeom prst="rect">
              <a:avLst/>
            </a:prstGeom>
            <a:noFill/>
          </p:spPr>
          <p:txBody>
            <a:bodyPr wrap="square" rtlCol="0">
              <a:normAutofit fontScale="85000" lnSpcReduction="20000"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2300" b="1" spc="60" dirty="0" smtClean="0">
                  <a:solidFill>
                    <a:schemeClr val="bg1"/>
                  </a:solidFill>
                  <a:effectLst>
                    <a:outerShdw blurRad="50800" dist="25400" dir="5400000" algn="t" rotWithShape="0">
                      <a:prstClr val="black">
                        <a:alpha val="15000"/>
                      </a:prstClr>
                    </a:outerShdw>
                  </a:effectLst>
                </a:rPr>
                <a:t>College</a:t>
              </a:r>
            </a:p>
            <a:p>
              <a:pPr algn="ctr">
                <a:lnSpc>
                  <a:spcPct val="80000"/>
                </a:lnSpc>
              </a:pPr>
              <a:r>
                <a:rPr lang="en-US" sz="2300" b="1" spc="60" dirty="0" smtClean="0">
                  <a:solidFill>
                    <a:schemeClr val="bg1"/>
                  </a:solidFill>
                  <a:effectLst>
                    <a:outerShdw blurRad="50800" dist="25400" dir="5400000" algn="t" rotWithShape="0">
                      <a:prstClr val="black">
                        <a:alpha val="15000"/>
                      </a:prstClr>
                    </a:outerShdw>
                  </a:effectLst>
                </a:rPr>
                <a:t>Preparatory</a:t>
              </a:r>
            </a:p>
            <a:p>
              <a:pPr algn="ctr">
                <a:lnSpc>
                  <a:spcPct val="80000"/>
                </a:lnSpc>
              </a:pPr>
              <a:r>
                <a:rPr lang="en-US" sz="2300" b="1" spc="60" dirty="0" smtClean="0">
                  <a:solidFill>
                    <a:schemeClr val="bg1"/>
                  </a:solidFill>
                  <a:effectLst>
                    <a:outerShdw blurRad="50800" dist="25400" dir="5400000" algn="t" rotWithShape="0">
                      <a:prstClr val="black">
                        <a:alpha val="15000"/>
                      </a:prstClr>
                    </a:outerShdw>
                  </a:effectLst>
                </a:rPr>
                <a:t>Elective</a:t>
              </a:r>
              <a:endParaRPr lang="en-US" sz="2300" b="1" dirty="0">
                <a:solidFill>
                  <a:schemeClr val="bg1"/>
                </a:solidFill>
                <a:effectLst>
                  <a:outerShdw blurRad="50800" dist="25400" dir="5400000" algn="t" rotWithShape="0">
                    <a:prstClr val="black">
                      <a:alpha val="15000"/>
                    </a:prstClr>
                  </a:outerShdw>
                </a:effectLst>
              </a:endParaRPr>
            </a:p>
          </p:txBody>
        </p:sp>
        <p:sp>
          <p:nvSpPr>
            <p:cNvPr id="24" name="Oval 23"/>
            <p:cNvSpPr/>
            <p:nvPr/>
          </p:nvSpPr>
          <p:spPr>
            <a:xfrm>
              <a:off x="3782124" y="1988634"/>
              <a:ext cx="1583472" cy="1295400"/>
            </a:xfrm>
            <a:prstGeom prst="ellipse">
              <a:avLst/>
            </a:prstGeom>
            <a:gradFill flip="none" rotWithShape="1">
              <a:gsLst>
                <a:gs pos="63000">
                  <a:schemeClr val="bg1">
                    <a:alpha val="7000"/>
                  </a:schemeClr>
                </a:gs>
                <a:gs pos="72000">
                  <a:schemeClr val="bg1">
                    <a:alpha val="15000"/>
                  </a:schemeClr>
                </a:gs>
                <a:gs pos="91000">
                  <a:schemeClr val="bg1">
                    <a:alpha val="28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     </a:t>
              </a:r>
              <a:endParaRPr lang="en-US" dirty="0"/>
            </a:p>
          </p:txBody>
        </p:sp>
      </p:grpSp>
      <p:pic>
        <p:nvPicPr>
          <p:cNvPr id="25" name="Picture 2" descr="C:\Users\lausd_user\Desktop\laboratory-beakers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784509"/>
            <a:ext cx="1502919" cy="1445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C:\Users\lausd_user\Desktop\Thank-you-in-many-languages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1315" y="3676292"/>
            <a:ext cx="1672803" cy="971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C:\Users\lausd_user\Desktop\arts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6921" y="4744440"/>
            <a:ext cx="1309085" cy="1309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7984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it mean?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648200" y="304800"/>
            <a:ext cx="4191000" cy="381000"/>
          </a:xfrm>
        </p:spPr>
        <p:txBody>
          <a:bodyPr>
            <a:noAutofit/>
          </a:bodyPr>
          <a:lstStyle/>
          <a:p>
            <a:r>
              <a:rPr lang="en-US" sz="5400" dirty="0" smtClean="0"/>
              <a:t>VALIDATION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759020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Validation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“UC recognizes the completion of a higher-level course with a letter grade of C or better… as demonstrating proficiency of lower-level coursework in the same subject area.  This is referred to as Validation.”</a:t>
            </a:r>
          </a:p>
          <a:p>
            <a:r>
              <a:rPr lang="en-US" dirty="0" smtClean="0"/>
              <a:t>This applies to:</a:t>
            </a:r>
          </a:p>
          <a:p>
            <a:pPr lvl="1"/>
            <a:r>
              <a:rPr lang="en-US" dirty="0" smtClean="0"/>
              <a:t>UC/CSU: Math &amp; Language other than English</a:t>
            </a:r>
          </a:p>
          <a:p>
            <a:pPr lvl="1"/>
            <a:r>
              <a:rPr lang="en-US" dirty="0" smtClean="0"/>
              <a:t>CSU </a:t>
            </a:r>
            <a:r>
              <a:rPr lang="en-US" u="sng" dirty="0" smtClean="0"/>
              <a:t>only</a:t>
            </a:r>
            <a:r>
              <a:rPr lang="en-US" dirty="0" smtClean="0"/>
              <a:t>: Chemistry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6139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Validation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Higher-level courses completed with a C or better can validate lower-level courses in instances where students:</a:t>
            </a:r>
          </a:p>
          <a:p>
            <a:pPr lvl="1"/>
            <a:r>
              <a:rPr lang="en-US" dirty="0" smtClean="0"/>
              <a:t>Received a D or F grade in the lower-level course</a:t>
            </a:r>
          </a:p>
          <a:p>
            <a:pPr lvl="1"/>
            <a:r>
              <a:rPr lang="en-US" dirty="0" smtClean="0"/>
              <a:t>Never completed the lower-level course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8573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Validation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Second semester courses validate first semester.</a:t>
            </a:r>
          </a:p>
          <a:p>
            <a:r>
              <a:rPr lang="en-US" dirty="0" smtClean="0"/>
              <a:t>Algebra II only validates Algebra I, not Geometry</a:t>
            </a:r>
          </a:p>
          <a:p>
            <a:r>
              <a:rPr lang="en-US" dirty="0" smtClean="0"/>
              <a:t>Advanced courses beyond Algebra II validate everything before them, including validating Geometry</a:t>
            </a:r>
          </a:p>
          <a:p>
            <a:r>
              <a:rPr lang="en-US" dirty="0" smtClean="0"/>
              <a:t>For the UCs, Geometry must be </a:t>
            </a:r>
            <a:r>
              <a:rPr lang="en-US" u="sng" dirty="0" smtClean="0"/>
              <a:t>attempted</a:t>
            </a:r>
            <a:r>
              <a:rPr lang="en-US" dirty="0" smtClean="0"/>
              <a:t> in order to use validation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914400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sng" dirty="0" smtClean="0"/>
              <a:t>Math</a:t>
            </a:r>
            <a:endParaRPr lang="en-US" sz="3600" u="sng" dirty="0"/>
          </a:p>
        </p:txBody>
      </p:sp>
    </p:spTree>
    <p:extLst>
      <p:ext uri="{BB962C8B-B14F-4D97-AF65-F5344CB8AC3E}">
        <p14:creationId xmlns:p14="http://schemas.microsoft.com/office/powerpoint/2010/main" val="4129029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Validation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Second semester courses validate first semester.</a:t>
            </a:r>
          </a:p>
          <a:p>
            <a:r>
              <a:rPr lang="en-US" dirty="0" smtClean="0"/>
              <a:t>Higher-level courses validate all levels of lower-level course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914400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sng" dirty="0" smtClean="0"/>
              <a:t>Language other than English</a:t>
            </a:r>
            <a:endParaRPr lang="en-US" sz="3600" u="sng" dirty="0"/>
          </a:p>
        </p:txBody>
      </p:sp>
    </p:spTree>
    <p:extLst>
      <p:ext uri="{BB962C8B-B14F-4D97-AF65-F5344CB8AC3E}">
        <p14:creationId xmlns:p14="http://schemas.microsoft.com/office/powerpoint/2010/main" val="2086715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Validation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u="sng" dirty="0" smtClean="0"/>
              <a:t>ONLY</a:t>
            </a:r>
            <a:r>
              <a:rPr lang="en-US" dirty="0" smtClean="0"/>
              <a:t> applies to Cal State universities</a:t>
            </a:r>
          </a:p>
          <a:p>
            <a:r>
              <a:rPr lang="en-US" dirty="0" smtClean="0"/>
              <a:t>Second semester Chemistry validates first semester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914400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sng" dirty="0" smtClean="0"/>
              <a:t>Chemistry</a:t>
            </a:r>
            <a:endParaRPr lang="en-US" sz="3600" u="sng" dirty="0"/>
          </a:p>
        </p:txBody>
      </p:sp>
    </p:spTree>
    <p:extLst>
      <p:ext uri="{BB962C8B-B14F-4D97-AF65-F5344CB8AC3E}">
        <p14:creationId xmlns:p14="http://schemas.microsoft.com/office/powerpoint/2010/main" val="4049511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800" dirty="0" smtClean="0">
                <a:solidFill>
                  <a:srgbClr val="C00000"/>
                </a:solidFill>
              </a:rPr>
              <a:t>Are the requirements met?</a:t>
            </a:r>
            <a:endParaRPr lang="en-US" sz="4800" dirty="0">
              <a:solidFill>
                <a:srgbClr val="C0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823636"/>
          </a:xfrm>
        </p:spPr>
        <p:txBody>
          <a:bodyPr>
            <a:normAutofit fontScale="85000"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Lesley completed Algebra I and Algebra II with letter grades of C or better, has never taken Geometry but is taking Calculus now</a:t>
            </a:r>
            <a:r>
              <a:rPr lang="en-US" dirty="0" smtClean="0">
                <a:solidFill>
                  <a:schemeClr val="tx1"/>
                </a:solidFill>
              </a:rPr>
              <a:t>. 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Meredith has passed Algebra I and Algebra II, failed the first semester of Geometry but passed the second semester of Geometry.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Andrea completed one semester of Chamber Orchestra in 10</a:t>
            </a:r>
            <a:r>
              <a:rPr lang="en-US" baseline="30000" dirty="0" smtClean="0">
                <a:solidFill>
                  <a:schemeClr val="tx1"/>
                </a:solidFill>
              </a:rPr>
              <a:t>th</a:t>
            </a:r>
            <a:r>
              <a:rPr lang="en-US" dirty="0" smtClean="0">
                <a:solidFill>
                  <a:schemeClr val="tx1"/>
                </a:solidFill>
              </a:rPr>
              <a:t> grade and one semester of Concert Band in 11</a:t>
            </a:r>
            <a:r>
              <a:rPr lang="en-US" baseline="30000" dirty="0" smtClean="0">
                <a:solidFill>
                  <a:schemeClr val="tx1"/>
                </a:solidFill>
              </a:rPr>
              <a:t>th</a:t>
            </a:r>
            <a:r>
              <a:rPr lang="en-US" dirty="0" smtClean="0">
                <a:solidFill>
                  <a:schemeClr val="tx1"/>
                </a:solidFill>
              </a:rPr>
              <a:t> grade.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Jordan completed 3 years of English courses and receives a D in the 1</a:t>
            </a:r>
            <a:r>
              <a:rPr lang="en-US" baseline="30000" dirty="0" smtClean="0">
                <a:solidFill>
                  <a:schemeClr val="tx1"/>
                </a:solidFill>
              </a:rPr>
              <a:t>st</a:t>
            </a:r>
            <a:r>
              <a:rPr lang="en-US" dirty="0" smtClean="0">
                <a:solidFill>
                  <a:schemeClr val="tx1"/>
                </a:solidFill>
              </a:rPr>
              <a:t> semester of her 12</a:t>
            </a:r>
            <a:r>
              <a:rPr lang="en-US" baseline="30000" dirty="0" smtClean="0">
                <a:solidFill>
                  <a:schemeClr val="tx1"/>
                </a:solidFill>
              </a:rPr>
              <a:t>th</a:t>
            </a:r>
            <a:r>
              <a:rPr lang="en-US" dirty="0" smtClean="0">
                <a:solidFill>
                  <a:schemeClr val="tx1"/>
                </a:solidFill>
              </a:rPr>
              <a:t> grade English class but receives a B in the second semester.  </a:t>
            </a:r>
            <a:endParaRPr lang="en-US" dirty="0"/>
          </a:p>
          <a:p>
            <a:endParaRPr lang="en-US" b="1" dirty="0">
              <a:solidFill>
                <a:srgbClr val="0070C0"/>
              </a:solidFill>
            </a:endParaRPr>
          </a:p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886200" y="1930569"/>
            <a:ext cx="15240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 smtClean="0">
                <a:solidFill>
                  <a:srgbClr val="FF0000"/>
                </a:solidFill>
              </a:rPr>
              <a:t>NO</a:t>
            </a:r>
            <a:endParaRPr lang="en-US" sz="27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67200" y="3124200"/>
            <a:ext cx="15240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 smtClean="0">
                <a:solidFill>
                  <a:schemeClr val="accent4">
                    <a:lumMod val="75000"/>
                  </a:schemeClr>
                </a:solidFill>
              </a:rPr>
              <a:t>YES</a:t>
            </a:r>
            <a:endParaRPr lang="en-US" sz="27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28800" y="4343400"/>
            <a:ext cx="15240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 smtClean="0">
                <a:solidFill>
                  <a:schemeClr val="accent4">
                    <a:lumMod val="75000"/>
                  </a:schemeClr>
                </a:solidFill>
              </a:rPr>
              <a:t>YES</a:t>
            </a:r>
            <a:endParaRPr lang="en-US" sz="27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05800" y="5511969"/>
            <a:ext cx="15240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 smtClean="0">
                <a:solidFill>
                  <a:srgbClr val="FF0000"/>
                </a:solidFill>
              </a:rPr>
              <a:t>NO</a:t>
            </a:r>
            <a:endParaRPr lang="en-US" sz="27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561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7"/>
          <p:cNvSpPr>
            <a:spLocks noGrp="1"/>
          </p:cNvSpPr>
          <p:nvPr>
            <p:ph type="title"/>
          </p:nvPr>
        </p:nvSpPr>
        <p:spPr>
          <a:xfrm>
            <a:off x="370490" y="685800"/>
            <a:ext cx="8403020" cy="685800"/>
          </a:xfrm>
        </p:spPr>
        <p:txBody>
          <a:bodyPr wrap="square" bIns="0">
            <a:noAutofit/>
          </a:bodyPr>
          <a:lstStyle/>
          <a:p>
            <a:pPr lvl="0" algn="ctr">
              <a:spcBef>
                <a:spcPts val="0"/>
              </a:spcBef>
            </a:pPr>
            <a:r>
              <a:rPr lang="en-US" sz="6000" b="1" u="sng" dirty="0" smtClean="0">
                <a:solidFill>
                  <a:srgbClr val="00B050"/>
                </a:solidFill>
                <a:ea typeface="+mn-ea"/>
                <a:cs typeface="+mn-cs"/>
              </a:rPr>
              <a:t>RESOURCES</a:t>
            </a:r>
            <a:endParaRPr lang="en-US" sz="6000" u="sng" dirty="0">
              <a:solidFill>
                <a:srgbClr val="00B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1676400"/>
            <a:ext cx="7609776" cy="3124200"/>
          </a:xfrm>
          <a:prstGeom prst="rect">
            <a:avLst/>
          </a:prstGeom>
          <a:noFill/>
        </p:spPr>
        <p:txBody>
          <a:bodyPr wrap="square" lIns="91440" rtlCol="0">
            <a:noAutofit/>
          </a:bodyPr>
          <a:lstStyle/>
          <a:p>
            <a:pPr marL="342900" indent="-342900">
              <a:buClr>
                <a:prstClr val="black">
                  <a:lumMod val="50000"/>
                  <a:lumOff val="50000"/>
                </a:prstClr>
              </a:buClr>
              <a:buSzPct val="94000"/>
              <a:buFont typeface="Wingdings" panose="05000000000000000000" pitchFamily="2" charset="2"/>
              <a:buChar char="§"/>
            </a:pPr>
            <a:r>
              <a:rPr lang="en-US" sz="4000" b="1" i="1" dirty="0" smtClean="0"/>
              <a:t>www.universityofcalifornia.edu</a:t>
            </a:r>
          </a:p>
          <a:p>
            <a:pPr>
              <a:buClr>
                <a:prstClr val="black">
                  <a:lumMod val="50000"/>
                  <a:lumOff val="50000"/>
                </a:prstClr>
              </a:buClr>
              <a:buSzPct val="94000"/>
            </a:pPr>
            <a:endParaRPr lang="en-US" sz="4000" b="1" i="1" dirty="0"/>
          </a:p>
          <a:p>
            <a:pPr marL="342900" indent="-342900">
              <a:buClr>
                <a:prstClr val="black">
                  <a:lumMod val="50000"/>
                  <a:lumOff val="50000"/>
                </a:prstClr>
              </a:buClr>
              <a:buSzPct val="94000"/>
              <a:buFont typeface="Wingdings" panose="05000000000000000000" pitchFamily="2" charset="2"/>
              <a:buChar char="§"/>
            </a:pPr>
            <a:r>
              <a:rPr lang="en-US" sz="4000" b="1" i="1" dirty="0" smtClean="0"/>
              <a:t>www.csumentor.edu</a:t>
            </a:r>
            <a:endParaRPr lang="en-US" sz="4000" b="1" dirty="0"/>
          </a:p>
          <a:p>
            <a:pPr marL="342900" indent="-342900">
              <a:buClr>
                <a:prstClr val="black">
                  <a:lumMod val="50000"/>
                  <a:lumOff val="50000"/>
                </a:prstClr>
              </a:buClr>
              <a:buSzPct val="94000"/>
              <a:buFont typeface="Wingdings" panose="05000000000000000000" pitchFamily="2" charset="2"/>
              <a:buChar char="§"/>
            </a:pPr>
            <a:endParaRPr lang="en-US" sz="4000" dirty="0" smtClean="0"/>
          </a:p>
          <a:p>
            <a:pPr marL="342900" indent="-342900">
              <a:lnSpc>
                <a:spcPct val="80000"/>
              </a:lnSpc>
              <a:buClr>
                <a:prstClr val="black">
                  <a:lumMod val="50000"/>
                  <a:lumOff val="50000"/>
                </a:prstClr>
              </a:buClr>
              <a:buSzPct val="94000"/>
              <a:buFont typeface="Wingdings" panose="05000000000000000000" pitchFamily="2" charset="2"/>
              <a:buChar char="§"/>
            </a:pPr>
            <a:r>
              <a:rPr lang="en-US" sz="4000" b="1" i="1" dirty="0" smtClean="0"/>
              <a:t>www.ucop.edu/agguide</a:t>
            </a:r>
          </a:p>
          <a:p>
            <a:pPr marL="342900" indent="-342900">
              <a:lnSpc>
                <a:spcPct val="80000"/>
              </a:lnSpc>
              <a:buClr>
                <a:prstClr val="black">
                  <a:lumMod val="50000"/>
                  <a:lumOff val="50000"/>
                </a:prstClr>
              </a:buClr>
              <a:buSzPct val="94000"/>
              <a:buFont typeface="Wingdings" panose="05000000000000000000" pitchFamily="2" charset="2"/>
              <a:buChar char="§"/>
            </a:pPr>
            <a:endParaRPr lang="en-US" sz="4000" b="1" i="1" dirty="0"/>
          </a:p>
          <a:p>
            <a:pPr marL="342900" indent="-342900">
              <a:lnSpc>
                <a:spcPct val="80000"/>
              </a:lnSpc>
              <a:buClr>
                <a:prstClr val="black">
                  <a:lumMod val="50000"/>
                  <a:lumOff val="50000"/>
                </a:prstClr>
              </a:buClr>
              <a:buSzPct val="94000"/>
              <a:buFont typeface="Wingdings" panose="05000000000000000000" pitchFamily="2" charset="2"/>
              <a:buChar char="§"/>
            </a:pPr>
            <a:r>
              <a:rPr lang="en-US" sz="4000" b="1" i="1" dirty="0" smtClean="0"/>
              <a:t>Talk to your academic and/or college counselor</a:t>
            </a:r>
          </a:p>
          <a:p>
            <a:pPr marL="342900" indent="-342900">
              <a:lnSpc>
                <a:spcPct val="80000"/>
              </a:lnSpc>
              <a:buClr>
                <a:prstClr val="black">
                  <a:lumMod val="50000"/>
                  <a:lumOff val="50000"/>
                </a:prstClr>
              </a:buClr>
              <a:buSzPct val="94000"/>
              <a:buFont typeface="Wingdings" panose="05000000000000000000" pitchFamily="2" charset="2"/>
              <a:buChar char="§"/>
            </a:pPr>
            <a:endParaRPr lang="en-US" sz="4000" b="1" i="1" dirty="0" smtClean="0"/>
          </a:p>
          <a:p>
            <a:pPr marL="342900" indent="-342900">
              <a:lnSpc>
                <a:spcPct val="80000"/>
              </a:lnSpc>
              <a:buClr>
                <a:prstClr val="black">
                  <a:lumMod val="50000"/>
                  <a:lumOff val="50000"/>
                </a:prstClr>
              </a:buClr>
              <a:buSzPct val="94000"/>
              <a:buFont typeface="Wingdings" panose="05000000000000000000" pitchFamily="2" charset="2"/>
              <a:buChar char="§"/>
            </a:pPr>
            <a:endParaRPr lang="en-US" sz="4000" b="1" i="1" dirty="0" smtClean="0"/>
          </a:p>
        </p:txBody>
      </p:sp>
    </p:spTree>
    <p:extLst>
      <p:ext uri="{BB962C8B-B14F-4D97-AF65-F5344CB8AC3E}">
        <p14:creationId xmlns:p14="http://schemas.microsoft.com/office/powerpoint/2010/main" val="199778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80883" y="2346453"/>
            <a:ext cx="8229600" cy="4525963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>
                <a:solidFill>
                  <a:srgbClr val="C00000"/>
                </a:solidFill>
              </a:rPr>
              <a:t>sequence of high school </a:t>
            </a:r>
            <a:r>
              <a:rPr lang="en-US" dirty="0" smtClean="0">
                <a:solidFill>
                  <a:srgbClr val="C00000"/>
                </a:solidFill>
              </a:rPr>
              <a:t>courses 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Must be completed with </a:t>
            </a:r>
            <a:r>
              <a:rPr lang="en-US" dirty="0">
                <a:solidFill>
                  <a:srgbClr val="C00000"/>
                </a:solidFill>
              </a:rPr>
              <a:t>a grade of C or </a:t>
            </a:r>
            <a:r>
              <a:rPr lang="en-US" dirty="0" smtClean="0">
                <a:solidFill>
                  <a:srgbClr val="C00000"/>
                </a:solidFill>
              </a:rPr>
              <a:t>better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Necessary for minimum eligibility </a:t>
            </a:r>
            <a:r>
              <a:rPr lang="en-US" dirty="0">
                <a:solidFill>
                  <a:srgbClr val="C00000"/>
                </a:solidFill>
              </a:rPr>
              <a:t>for admission to the University of California  (UC) and California State University (</a:t>
            </a:r>
            <a:r>
              <a:rPr lang="en-US" dirty="0" smtClean="0">
                <a:solidFill>
                  <a:srgbClr val="C00000"/>
                </a:solidFill>
              </a:rPr>
              <a:t>CSU) school systems.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47583" y="1137347"/>
            <a:ext cx="7696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>
                <a:solidFill>
                  <a:srgbClr val="002060"/>
                </a:solidFill>
              </a:rPr>
              <a:t>What are A-G requirements?</a:t>
            </a:r>
          </a:p>
        </p:txBody>
      </p:sp>
    </p:spTree>
    <p:extLst>
      <p:ext uri="{BB962C8B-B14F-4D97-AF65-F5344CB8AC3E}">
        <p14:creationId xmlns:p14="http://schemas.microsoft.com/office/powerpoint/2010/main" val="741815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ausd_user\Desktop\Captu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958" y="152400"/>
            <a:ext cx="8818084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7578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lausd_user\Desktop\Capture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134937"/>
            <a:ext cx="8305800" cy="5891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0288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3"/>
          <p:cNvSpPr txBox="1">
            <a:spLocks/>
          </p:cNvSpPr>
          <p:nvPr/>
        </p:nvSpPr>
        <p:spPr>
          <a:xfrm>
            <a:off x="228600" y="3703704"/>
            <a:ext cx="7315200" cy="1325496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 fontScale="85000" lnSpcReduction="10000"/>
            <a:scene3d>
              <a:camera prst="orthographicFront"/>
              <a:lightRig rig="soft" dir="t">
                <a:rot lat="0" lon="0" rev="17220000"/>
              </a:lightRig>
            </a:scene3d>
            <a:sp3d prstMaterial="softEdge"/>
          </a:bodyPr>
          <a:lstStyle/>
          <a:p>
            <a:pPr>
              <a:lnSpc>
                <a:spcPct val="87000"/>
              </a:lnSpc>
              <a:spcBef>
                <a:spcPct val="0"/>
              </a:spcBef>
              <a:defRPr/>
            </a:pPr>
            <a:r>
              <a:rPr lang="en-US" sz="4400" dirty="0" smtClean="0">
                <a:solidFill>
                  <a:srgbClr val="92D050"/>
                </a:solidFill>
              </a:rPr>
              <a:t/>
            </a:r>
            <a:br>
              <a:rPr lang="en-US" sz="4400" dirty="0" smtClean="0">
                <a:solidFill>
                  <a:srgbClr val="92D050"/>
                </a:solidFill>
              </a:rPr>
            </a:br>
            <a:r>
              <a:rPr lang="en-US" sz="5600" b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What’s Your Message?</a:t>
            </a:r>
            <a:endParaRPr lang="en-US" sz="5600" b="1" dirty="0">
              <a:solidFill>
                <a:srgbClr val="92D05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548" y="20547"/>
            <a:ext cx="3498527" cy="282539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03486" y="20548"/>
            <a:ext cx="5624418" cy="28254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0923" y="2818500"/>
            <a:ext cx="7668994" cy="229626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662119" y="2819400"/>
            <a:ext cx="1461333" cy="229385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755230" y="2469776"/>
            <a:ext cx="304800" cy="152400"/>
          </a:xfrm>
          <a:prstGeom prst="rect">
            <a:avLst/>
          </a:prstGeom>
          <a:solidFill>
            <a:srgbClr val="F274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47F28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0" y="5089818"/>
            <a:ext cx="9144000" cy="1768182"/>
            <a:chOff x="0" y="5089818"/>
            <a:chExt cx="9144000" cy="1768182"/>
          </a:xfrm>
        </p:grpSpPr>
        <p:pic>
          <p:nvPicPr>
            <p:cNvPr id="11" name="Picture 10"/>
            <p:cNvPicPr>
              <a:picLocks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4064" y="5089818"/>
              <a:ext cx="9098280" cy="1737360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>
            <a:xfrm>
              <a:off x="0" y="5181600"/>
              <a:ext cx="45719" cy="1676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/>
            <p:cNvSpPr/>
            <p:nvPr/>
          </p:nvSpPr>
          <p:spPr>
            <a:xfrm rot="5400000">
              <a:off x="4537710" y="2251710"/>
              <a:ext cx="68580" cy="9144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9098281" y="5158740"/>
              <a:ext cx="45719" cy="1676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4" name="Title 3"/>
          <p:cNvSpPr txBox="1">
            <a:spLocks/>
          </p:cNvSpPr>
          <p:nvPr/>
        </p:nvSpPr>
        <p:spPr>
          <a:xfrm>
            <a:off x="190563" y="3068966"/>
            <a:ext cx="7315200" cy="1325563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7000"/>
              </a:lnSpc>
            </a:pPr>
            <a:r>
              <a:rPr lang="en-US" sz="5600" dirty="0" smtClean="0"/>
              <a:t/>
            </a:r>
            <a:br>
              <a:rPr lang="en-US" sz="5600" dirty="0" smtClean="0"/>
            </a:br>
            <a:r>
              <a:rPr lang="en-US" sz="5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QUESTIONS?</a:t>
            </a:r>
            <a:endParaRPr lang="en-US" sz="5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8041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checker/>
      </p:transition>
    </mc:Choice>
    <mc:Fallback xmlns="">
      <p:transition spd="slow" advClick="0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30426" y="1117712"/>
            <a:ext cx="270668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4000"/>
              </a:lnSpc>
            </a:pPr>
            <a:r>
              <a:rPr lang="en-US" sz="4800" dirty="0" smtClean="0">
                <a:solidFill>
                  <a:srgbClr val="00B0F0"/>
                </a:solidFill>
              </a:rPr>
              <a:t>University     </a:t>
            </a:r>
          </a:p>
          <a:p>
            <a:pPr lvl="0">
              <a:lnSpc>
                <a:spcPts val="4000"/>
              </a:lnSpc>
            </a:pPr>
            <a:r>
              <a:rPr lang="en-US" sz="4800" dirty="0" smtClean="0">
                <a:solidFill>
                  <a:srgbClr val="00B0F0"/>
                </a:solidFill>
              </a:rPr>
              <a:t>      of  </a:t>
            </a:r>
          </a:p>
          <a:p>
            <a:pPr lvl="0">
              <a:lnSpc>
                <a:spcPts val="4000"/>
              </a:lnSpc>
            </a:pPr>
            <a:r>
              <a:rPr lang="en-US" sz="4800" dirty="0" smtClean="0">
                <a:solidFill>
                  <a:srgbClr val="00B0F0"/>
                </a:solidFill>
              </a:rPr>
              <a:t>California</a:t>
            </a:r>
          </a:p>
          <a:p>
            <a:pPr lvl="0"/>
            <a:endParaRPr lang="en-US" sz="4800" dirty="0">
              <a:solidFill>
                <a:srgbClr val="FF0000"/>
              </a:solidFill>
            </a:endParaRPr>
          </a:p>
          <a:p>
            <a:pPr lvl="0">
              <a:lnSpc>
                <a:spcPts val="4000"/>
              </a:lnSpc>
            </a:pPr>
            <a:r>
              <a:rPr lang="en-US" sz="4800" dirty="0" smtClean="0">
                <a:solidFill>
                  <a:srgbClr val="FF0000"/>
                </a:solidFill>
              </a:rPr>
              <a:t>California     </a:t>
            </a:r>
          </a:p>
          <a:p>
            <a:pPr lvl="0">
              <a:lnSpc>
                <a:spcPts val="4000"/>
              </a:lnSpc>
            </a:pPr>
            <a:r>
              <a:rPr lang="en-US" sz="4800" dirty="0" smtClean="0">
                <a:solidFill>
                  <a:srgbClr val="FF0000"/>
                </a:solidFill>
              </a:rPr>
              <a:t>State</a:t>
            </a:r>
          </a:p>
          <a:p>
            <a:pPr lvl="0">
              <a:lnSpc>
                <a:spcPts val="4000"/>
              </a:lnSpc>
            </a:pPr>
            <a:r>
              <a:rPr lang="en-US" sz="4800" dirty="0" smtClean="0">
                <a:solidFill>
                  <a:srgbClr val="FF0000"/>
                </a:solidFill>
              </a:rPr>
              <a:t>University</a:t>
            </a:r>
          </a:p>
          <a:p>
            <a:pPr lvl="0"/>
            <a:endParaRPr lang="en-US" sz="4000" dirty="0"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-148391"/>
            <a:ext cx="6549191" cy="6549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810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297695"/>
            <a:ext cx="7924800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A-G Requirements</a:t>
            </a:r>
            <a:endParaRPr lang="en-US" sz="40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575228" y="869789"/>
            <a:ext cx="2057400" cy="2708434"/>
            <a:chOff x="762000" y="1557456"/>
            <a:chExt cx="2057400" cy="2708434"/>
          </a:xfrm>
        </p:grpSpPr>
        <p:sp>
          <p:nvSpPr>
            <p:cNvPr id="6" name="Oval 5"/>
            <p:cNvSpPr/>
            <p:nvPr/>
          </p:nvSpPr>
          <p:spPr>
            <a:xfrm>
              <a:off x="762000" y="1946209"/>
              <a:ext cx="2057400" cy="20574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82550">
              <a:noFill/>
            </a:ln>
            <a:effectLst>
              <a:outerShdw blurRad="152400" dist="165100" dir="5400000" sx="90000" sy="-19000" rotWithShape="0">
                <a:prstClr val="black">
                  <a:alpha val="1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           </a:t>
              </a:r>
              <a:endParaRPr 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052449" y="1557456"/>
              <a:ext cx="1219200" cy="2708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00" b="1" dirty="0">
                  <a:solidFill>
                    <a:srgbClr val="F26200">
                      <a:alpha val="40000"/>
                    </a:srgbClr>
                  </a:solidFill>
                  <a:latin typeface="+mj-lt"/>
                  <a:cs typeface="Arial" pitchFamily="34" charset="0"/>
                </a:rPr>
                <a:t>A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51821" y="2633277"/>
              <a:ext cx="1931160" cy="683264"/>
            </a:xfrm>
            <a:prstGeom prst="rect">
              <a:avLst/>
            </a:prstGeom>
            <a:noFill/>
          </p:spPr>
          <p:txBody>
            <a:bodyPr wrap="square" rtlCol="0">
              <a:normAutofit fontScale="92500"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2400" b="1" spc="60" dirty="0" smtClean="0">
                  <a:solidFill>
                    <a:schemeClr val="bg1"/>
                  </a:solidFill>
                  <a:effectLst>
                    <a:outerShdw blurRad="50800" dist="25400" dir="5400000" algn="t" rotWithShape="0">
                      <a:prstClr val="black">
                        <a:alpha val="15000"/>
                      </a:prstClr>
                    </a:outerShdw>
                  </a:effectLst>
                </a:rPr>
                <a:t>History/</a:t>
              </a:r>
            </a:p>
            <a:p>
              <a:pPr algn="ctr">
                <a:lnSpc>
                  <a:spcPct val="80000"/>
                </a:lnSpc>
              </a:pPr>
              <a:r>
                <a:rPr lang="en-US" sz="2400" b="1" spc="60" dirty="0" smtClean="0">
                  <a:solidFill>
                    <a:schemeClr val="bg1"/>
                  </a:solidFill>
                  <a:effectLst>
                    <a:outerShdw blurRad="50800" dist="25400" dir="5400000" algn="t" rotWithShape="0">
                      <a:prstClr val="black">
                        <a:alpha val="15000"/>
                      </a:prstClr>
                    </a:outerShdw>
                  </a:effectLst>
                </a:rPr>
                <a:t>Social Studies</a:t>
              </a:r>
              <a:endParaRPr lang="en-US" sz="2400" b="1" dirty="0">
                <a:solidFill>
                  <a:schemeClr val="bg1"/>
                </a:solidFill>
                <a:effectLst>
                  <a:outerShdw blurRad="50800" dist="25400" dir="5400000" algn="t" rotWithShape="0">
                    <a:prstClr val="black">
                      <a:alpha val="15000"/>
                    </a:prstClr>
                  </a:outerShdw>
                </a:effectLst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993810" y="2021141"/>
              <a:ext cx="1583472" cy="1295400"/>
            </a:xfrm>
            <a:prstGeom prst="ellipse">
              <a:avLst/>
            </a:prstGeom>
            <a:gradFill flip="none" rotWithShape="1">
              <a:gsLst>
                <a:gs pos="63000">
                  <a:schemeClr val="bg1">
                    <a:alpha val="7000"/>
                  </a:schemeClr>
                </a:gs>
                <a:gs pos="72000">
                  <a:schemeClr val="bg1">
                    <a:alpha val="15000"/>
                  </a:schemeClr>
                </a:gs>
                <a:gs pos="91000">
                  <a:schemeClr val="bg1">
                    <a:alpha val="28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     </a:t>
              </a:r>
              <a:endParaRPr lang="en-US" dirty="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425928" y="869789"/>
            <a:ext cx="2057400" cy="2708434"/>
            <a:chOff x="3543300" y="1591943"/>
            <a:chExt cx="2057400" cy="2708434"/>
          </a:xfrm>
        </p:grpSpPr>
        <p:sp>
          <p:nvSpPr>
            <p:cNvPr id="4" name="Oval 3"/>
            <p:cNvSpPr/>
            <p:nvPr/>
          </p:nvSpPr>
          <p:spPr>
            <a:xfrm>
              <a:off x="3543300" y="1946209"/>
              <a:ext cx="2057400" cy="205740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82550">
              <a:noFill/>
            </a:ln>
            <a:effectLst>
              <a:outerShdw blurRad="127000" dist="165100" dir="5400000" sx="90000" sy="-19000" rotWithShape="0">
                <a:prstClr val="black">
                  <a:alpha val="1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           </a:t>
              </a:r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855110" y="1591943"/>
              <a:ext cx="1219200" cy="2708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00" b="1" dirty="0">
                  <a:solidFill>
                    <a:srgbClr val="2A7A9E">
                      <a:alpha val="40000"/>
                    </a:srgbClr>
                  </a:solidFill>
                  <a:latin typeface="+mj-lt"/>
                  <a:cs typeface="Arial" pitchFamily="34" charset="0"/>
                </a:rPr>
                <a:t>B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601872" y="2789355"/>
              <a:ext cx="1931160" cy="665695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2300" b="1" spc="60" dirty="0" smtClean="0">
                  <a:solidFill>
                    <a:schemeClr val="bg1"/>
                  </a:solidFill>
                  <a:effectLst>
                    <a:outerShdw blurRad="50800" dist="25400" dir="5400000" algn="t" rotWithShape="0">
                      <a:prstClr val="black">
                        <a:alpha val="15000"/>
                      </a:prstClr>
                    </a:outerShdw>
                  </a:effectLst>
                </a:rPr>
                <a:t>English</a:t>
              </a:r>
              <a:endParaRPr lang="en-US" sz="2300" b="1" dirty="0">
                <a:solidFill>
                  <a:schemeClr val="bg1"/>
                </a:solidFill>
                <a:effectLst>
                  <a:outerShdw blurRad="50800" dist="25400" dir="5400000" algn="t" rotWithShape="0">
                    <a:prstClr val="black">
                      <a:alpha val="15000"/>
                    </a:prstClr>
                  </a:outerShdw>
                </a:effectLst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3782124" y="1988634"/>
              <a:ext cx="1583472" cy="1295400"/>
            </a:xfrm>
            <a:prstGeom prst="ellipse">
              <a:avLst/>
            </a:prstGeom>
            <a:gradFill flip="none" rotWithShape="1">
              <a:gsLst>
                <a:gs pos="63000">
                  <a:schemeClr val="bg1">
                    <a:alpha val="7000"/>
                  </a:schemeClr>
                </a:gs>
                <a:gs pos="72000">
                  <a:schemeClr val="bg1">
                    <a:alpha val="15000"/>
                  </a:schemeClr>
                </a:gs>
                <a:gs pos="91000">
                  <a:schemeClr val="bg1">
                    <a:alpha val="28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     </a:t>
              </a:r>
              <a:endParaRPr lang="en-US" dirty="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6237718" y="898538"/>
            <a:ext cx="2057400" cy="2708434"/>
            <a:chOff x="6324600" y="1612911"/>
            <a:chExt cx="2057400" cy="2708434"/>
          </a:xfrm>
        </p:grpSpPr>
        <p:sp>
          <p:nvSpPr>
            <p:cNvPr id="5" name="Oval 4"/>
            <p:cNvSpPr/>
            <p:nvPr/>
          </p:nvSpPr>
          <p:spPr>
            <a:xfrm>
              <a:off x="6324600" y="1953643"/>
              <a:ext cx="2057400" cy="205740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50800">
              <a:noFill/>
            </a:ln>
            <a:effectLst>
              <a:outerShdw blurRad="152400" dist="165100" dir="5400000" sx="90000" sy="-19000" rotWithShape="0">
                <a:prstClr val="black">
                  <a:alpha val="1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           </a:t>
              </a:r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578051" y="1612911"/>
              <a:ext cx="1219200" cy="2708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00" b="1" dirty="0">
                  <a:solidFill>
                    <a:srgbClr val="65B131">
                      <a:alpha val="64000"/>
                    </a:srgbClr>
                  </a:solidFill>
                  <a:latin typeface="+mj-lt"/>
                  <a:cs typeface="Arial" pitchFamily="34" charset="0"/>
                </a:rPr>
                <a:t>C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411810" y="2793242"/>
              <a:ext cx="1931160" cy="665695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2300" b="1" spc="60" dirty="0" smtClean="0">
                  <a:solidFill>
                    <a:schemeClr val="bg1"/>
                  </a:solidFill>
                  <a:effectLst>
                    <a:outerShdw blurRad="50800" dist="25400" dir="5400000" algn="t" rotWithShape="0">
                      <a:prstClr val="black">
                        <a:alpha val="15000"/>
                      </a:prstClr>
                    </a:outerShdw>
                  </a:effectLst>
                </a:rPr>
                <a:t>Mathematics</a:t>
              </a:r>
              <a:endParaRPr lang="en-US" sz="2300" b="1" dirty="0">
                <a:solidFill>
                  <a:schemeClr val="bg1"/>
                </a:solidFill>
                <a:effectLst>
                  <a:outerShdw blurRad="50800" dist="25400" dir="5400000" algn="t" rotWithShape="0">
                    <a:prstClr val="black">
                      <a:alpha val="15000"/>
                    </a:prstClr>
                  </a:outerShdw>
                </a:effectLst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6569928" y="2005362"/>
              <a:ext cx="1583472" cy="1295400"/>
            </a:xfrm>
            <a:prstGeom prst="ellipse">
              <a:avLst/>
            </a:prstGeom>
            <a:gradFill flip="none" rotWithShape="1">
              <a:gsLst>
                <a:gs pos="63000">
                  <a:schemeClr val="bg1">
                    <a:alpha val="7000"/>
                  </a:schemeClr>
                </a:gs>
                <a:gs pos="72000">
                  <a:schemeClr val="bg1">
                    <a:alpha val="15000"/>
                  </a:schemeClr>
                </a:gs>
                <a:gs pos="91000">
                  <a:schemeClr val="bg1">
                    <a:alpha val="28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     </a:t>
              </a:r>
              <a:endParaRPr lang="en-US" dirty="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02675" y="3545566"/>
            <a:ext cx="2057400" cy="2708434"/>
            <a:chOff x="3543300" y="1591943"/>
            <a:chExt cx="2057400" cy="2708434"/>
          </a:xfrm>
        </p:grpSpPr>
        <p:sp>
          <p:nvSpPr>
            <p:cNvPr id="25" name="Oval 24"/>
            <p:cNvSpPr/>
            <p:nvPr/>
          </p:nvSpPr>
          <p:spPr>
            <a:xfrm>
              <a:off x="3543300" y="1946209"/>
              <a:ext cx="2057400" cy="2057400"/>
            </a:xfrm>
            <a:prstGeom prst="ellipse">
              <a:avLst/>
            </a:prstGeom>
            <a:solidFill>
              <a:srgbClr val="C00000"/>
            </a:solidFill>
            <a:ln w="82550">
              <a:noFill/>
            </a:ln>
            <a:effectLst>
              <a:outerShdw blurRad="127000" dist="165100" dir="5400000" sx="90000" sy="-19000" rotWithShape="0">
                <a:prstClr val="black">
                  <a:alpha val="1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           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842958" y="1591943"/>
              <a:ext cx="1219200" cy="2708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00" b="1" dirty="0">
                  <a:solidFill>
                    <a:srgbClr val="2A7A9E">
                      <a:alpha val="40000"/>
                    </a:srgbClr>
                  </a:solidFill>
                  <a:latin typeface="+mj-lt"/>
                  <a:cs typeface="Arial" pitchFamily="34" charset="0"/>
                </a:rPr>
                <a:t>D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601872" y="2701385"/>
              <a:ext cx="1931160" cy="665695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2300" b="1" spc="60" dirty="0" smtClean="0">
                  <a:solidFill>
                    <a:schemeClr val="bg1"/>
                  </a:solidFill>
                  <a:effectLst>
                    <a:outerShdw blurRad="50800" dist="25400" dir="5400000" algn="t" rotWithShape="0">
                      <a:prstClr val="black">
                        <a:alpha val="15000"/>
                      </a:prstClr>
                    </a:outerShdw>
                  </a:effectLst>
                </a:rPr>
                <a:t>Laboratory</a:t>
              </a:r>
            </a:p>
            <a:p>
              <a:pPr algn="ctr">
                <a:lnSpc>
                  <a:spcPct val="80000"/>
                </a:lnSpc>
              </a:pPr>
              <a:r>
                <a:rPr lang="en-US" sz="2300" b="1" spc="60" dirty="0" smtClean="0">
                  <a:solidFill>
                    <a:schemeClr val="bg1"/>
                  </a:solidFill>
                  <a:effectLst>
                    <a:outerShdw blurRad="50800" dist="25400" dir="5400000" algn="t" rotWithShape="0">
                      <a:prstClr val="black">
                        <a:alpha val="15000"/>
                      </a:prstClr>
                    </a:outerShdw>
                  </a:effectLst>
                </a:rPr>
                <a:t>Science</a:t>
              </a:r>
              <a:endParaRPr lang="en-US" sz="2300" b="1" dirty="0">
                <a:solidFill>
                  <a:schemeClr val="bg1"/>
                </a:solidFill>
                <a:effectLst>
                  <a:outerShdw blurRad="50800" dist="25400" dir="5400000" algn="t" rotWithShape="0">
                    <a:prstClr val="black">
                      <a:alpha val="15000"/>
                    </a:prstClr>
                  </a:outerShdw>
                </a:effectLst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3782124" y="1988634"/>
              <a:ext cx="1583472" cy="1295400"/>
            </a:xfrm>
            <a:prstGeom prst="ellipse">
              <a:avLst/>
            </a:prstGeom>
            <a:gradFill flip="none" rotWithShape="1">
              <a:gsLst>
                <a:gs pos="63000">
                  <a:schemeClr val="bg1">
                    <a:alpha val="7000"/>
                  </a:schemeClr>
                </a:gs>
                <a:gs pos="72000">
                  <a:schemeClr val="bg1">
                    <a:alpha val="15000"/>
                  </a:schemeClr>
                </a:gs>
                <a:gs pos="91000">
                  <a:schemeClr val="bg1">
                    <a:alpha val="28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     </a:t>
              </a:r>
              <a:endParaRPr lang="en-US" dirty="0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2401776" y="3541937"/>
            <a:ext cx="2057400" cy="2708434"/>
            <a:chOff x="3543300" y="1591943"/>
            <a:chExt cx="2057400" cy="2708434"/>
          </a:xfrm>
        </p:grpSpPr>
        <p:sp>
          <p:nvSpPr>
            <p:cNvPr id="31" name="Oval 30"/>
            <p:cNvSpPr/>
            <p:nvPr/>
          </p:nvSpPr>
          <p:spPr>
            <a:xfrm>
              <a:off x="3543300" y="1946209"/>
              <a:ext cx="2057400" cy="205740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82550">
              <a:noFill/>
            </a:ln>
            <a:effectLst>
              <a:outerShdw blurRad="127000" dist="165100" dir="5400000" sx="90000" sy="-19000" rotWithShape="0">
                <a:prstClr val="black">
                  <a:alpha val="1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           </a:t>
              </a:r>
              <a:endParaRPr lang="en-US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933968" y="1591943"/>
              <a:ext cx="1219200" cy="2708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00" b="1" dirty="0">
                  <a:solidFill>
                    <a:srgbClr val="2A7A9E">
                      <a:alpha val="40000"/>
                    </a:srgbClr>
                  </a:solidFill>
                  <a:latin typeface="+mj-lt"/>
                  <a:cs typeface="Arial" pitchFamily="34" charset="0"/>
                </a:rPr>
                <a:t>E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601872" y="2701385"/>
              <a:ext cx="1931160" cy="665695"/>
            </a:xfrm>
            <a:prstGeom prst="rect">
              <a:avLst/>
            </a:prstGeom>
            <a:noFill/>
          </p:spPr>
          <p:txBody>
            <a:bodyPr wrap="square" rtlCol="0">
              <a:normAutofit fontScale="85000" lnSpcReduction="10000"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2300" b="1" spc="60" dirty="0" smtClean="0">
                  <a:solidFill>
                    <a:schemeClr val="bg1"/>
                  </a:solidFill>
                  <a:effectLst>
                    <a:outerShdw blurRad="50800" dist="25400" dir="5400000" algn="t" rotWithShape="0">
                      <a:prstClr val="black">
                        <a:alpha val="15000"/>
                      </a:prstClr>
                    </a:outerShdw>
                  </a:effectLst>
                </a:rPr>
                <a:t>Language other</a:t>
              </a:r>
            </a:p>
            <a:p>
              <a:pPr algn="ctr">
                <a:lnSpc>
                  <a:spcPct val="80000"/>
                </a:lnSpc>
              </a:pPr>
              <a:r>
                <a:rPr lang="en-US" sz="2300" b="1" spc="60" dirty="0">
                  <a:solidFill>
                    <a:schemeClr val="bg1"/>
                  </a:solidFill>
                  <a:effectLst>
                    <a:outerShdw blurRad="50800" dist="25400" dir="5400000" algn="t" rotWithShape="0">
                      <a:prstClr val="black">
                        <a:alpha val="15000"/>
                      </a:prstClr>
                    </a:outerShdw>
                  </a:effectLst>
                </a:rPr>
                <a:t>t</a:t>
              </a:r>
              <a:r>
                <a:rPr lang="en-US" sz="2300" b="1" spc="60" dirty="0" smtClean="0">
                  <a:solidFill>
                    <a:schemeClr val="bg1"/>
                  </a:solidFill>
                  <a:effectLst>
                    <a:outerShdw blurRad="50800" dist="25400" dir="5400000" algn="t" rotWithShape="0">
                      <a:prstClr val="black">
                        <a:alpha val="15000"/>
                      </a:prstClr>
                    </a:outerShdw>
                  </a:effectLst>
                </a:rPr>
                <a:t>han English</a:t>
              </a:r>
              <a:endParaRPr lang="en-US" sz="2300" b="1" dirty="0">
                <a:solidFill>
                  <a:schemeClr val="bg1"/>
                </a:solidFill>
                <a:effectLst>
                  <a:outerShdw blurRad="50800" dist="25400" dir="5400000" algn="t" rotWithShape="0">
                    <a:prstClr val="black">
                      <a:alpha val="15000"/>
                    </a:prstClr>
                  </a:outerShdw>
                </a:effectLst>
              </a:endParaRPr>
            </a:p>
          </p:txBody>
        </p:sp>
        <p:sp>
          <p:nvSpPr>
            <p:cNvPr id="34" name="Oval 33"/>
            <p:cNvSpPr/>
            <p:nvPr/>
          </p:nvSpPr>
          <p:spPr>
            <a:xfrm>
              <a:off x="3782124" y="1988634"/>
              <a:ext cx="1583472" cy="1295400"/>
            </a:xfrm>
            <a:prstGeom prst="ellipse">
              <a:avLst/>
            </a:prstGeom>
            <a:gradFill flip="none" rotWithShape="1">
              <a:gsLst>
                <a:gs pos="63000">
                  <a:schemeClr val="bg1">
                    <a:alpha val="7000"/>
                  </a:schemeClr>
                </a:gs>
                <a:gs pos="72000">
                  <a:schemeClr val="bg1">
                    <a:alpha val="15000"/>
                  </a:schemeClr>
                </a:gs>
                <a:gs pos="91000">
                  <a:schemeClr val="bg1">
                    <a:alpha val="28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     </a:t>
              </a:r>
              <a:endParaRPr lang="en-US" dirty="0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4627294" y="3541937"/>
            <a:ext cx="2057400" cy="2708434"/>
            <a:chOff x="3755172" y="1590654"/>
            <a:chExt cx="2057400" cy="2708434"/>
          </a:xfrm>
        </p:grpSpPr>
        <p:sp>
          <p:nvSpPr>
            <p:cNvPr id="36" name="Oval 35"/>
            <p:cNvSpPr/>
            <p:nvPr/>
          </p:nvSpPr>
          <p:spPr>
            <a:xfrm>
              <a:off x="3755172" y="1946209"/>
              <a:ext cx="2057400" cy="2057400"/>
            </a:xfrm>
            <a:prstGeom prst="ellipse">
              <a:avLst/>
            </a:prstGeom>
            <a:solidFill>
              <a:srgbClr val="AA72D4"/>
            </a:solidFill>
            <a:ln w="82550">
              <a:noFill/>
            </a:ln>
            <a:effectLst>
              <a:outerShdw blurRad="127000" dist="165100" dir="5400000" sx="90000" sy="-19000" rotWithShape="0">
                <a:prstClr val="black">
                  <a:alpha val="1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           </a:t>
              </a:r>
              <a:endParaRPr lang="en-US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233606" y="1590654"/>
              <a:ext cx="1219200" cy="2708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00" b="1" dirty="0">
                  <a:solidFill>
                    <a:srgbClr val="2A7A9E">
                      <a:alpha val="40000"/>
                    </a:srgbClr>
                  </a:solidFill>
                  <a:latin typeface="+mj-lt"/>
                  <a:cs typeface="Arial" pitchFamily="34" charset="0"/>
                </a:rPr>
                <a:t>F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818292" y="2668771"/>
              <a:ext cx="1931160" cy="665695"/>
            </a:xfrm>
            <a:prstGeom prst="rect">
              <a:avLst/>
            </a:prstGeom>
            <a:noFill/>
          </p:spPr>
          <p:txBody>
            <a:bodyPr wrap="square" rtlCol="0">
              <a:normAutofit fontScale="85000" lnSpcReduction="20000"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2300" b="1" spc="60" dirty="0" smtClean="0">
                  <a:solidFill>
                    <a:schemeClr val="bg1"/>
                  </a:solidFill>
                  <a:effectLst>
                    <a:outerShdw blurRad="50800" dist="25400" dir="5400000" algn="t" rotWithShape="0">
                      <a:prstClr val="black">
                        <a:alpha val="15000"/>
                      </a:prstClr>
                    </a:outerShdw>
                  </a:effectLst>
                </a:rPr>
                <a:t>Visual and</a:t>
              </a:r>
            </a:p>
            <a:p>
              <a:pPr algn="ctr">
                <a:lnSpc>
                  <a:spcPct val="80000"/>
                </a:lnSpc>
              </a:pPr>
              <a:r>
                <a:rPr lang="en-US" sz="2300" b="1" spc="60" dirty="0" smtClean="0">
                  <a:solidFill>
                    <a:schemeClr val="bg1"/>
                  </a:solidFill>
                  <a:effectLst>
                    <a:outerShdw blurRad="50800" dist="25400" dir="5400000" algn="t" rotWithShape="0">
                      <a:prstClr val="black">
                        <a:alpha val="15000"/>
                      </a:prstClr>
                    </a:outerShdw>
                  </a:effectLst>
                </a:rPr>
                <a:t>Performing</a:t>
              </a:r>
            </a:p>
            <a:p>
              <a:pPr algn="ctr">
                <a:lnSpc>
                  <a:spcPct val="80000"/>
                </a:lnSpc>
              </a:pPr>
              <a:r>
                <a:rPr lang="en-US" sz="2300" b="1" spc="60" dirty="0" smtClean="0">
                  <a:solidFill>
                    <a:schemeClr val="bg1"/>
                  </a:solidFill>
                  <a:effectLst>
                    <a:outerShdw blurRad="50800" dist="25400" dir="5400000" algn="t" rotWithShape="0">
                      <a:prstClr val="black">
                        <a:alpha val="15000"/>
                      </a:prstClr>
                    </a:outerShdw>
                  </a:effectLst>
                </a:rPr>
                <a:t>Arts</a:t>
              </a:r>
              <a:endParaRPr lang="en-US" sz="2300" b="1" dirty="0">
                <a:solidFill>
                  <a:schemeClr val="bg1"/>
                </a:solidFill>
                <a:effectLst>
                  <a:outerShdw blurRad="50800" dist="25400" dir="5400000" algn="t" rotWithShape="0">
                    <a:prstClr val="black">
                      <a:alpha val="15000"/>
                    </a:prstClr>
                  </a:outerShdw>
                </a:effectLst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3992136" y="1997069"/>
              <a:ext cx="1583472" cy="1295400"/>
            </a:xfrm>
            <a:prstGeom prst="ellipse">
              <a:avLst/>
            </a:prstGeom>
            <a:gradFill flip="none" rotWithShape="1">
              <a:gsLst>
                <a:gs pos="63000">
                  <a:schemeClr val="bg1">
                    <a:alpha val="7000"/>
                  </a:schemeClr>
                </a:gs>
                <a:gs pos="72000">
                  <a:schemeClr val="bg1">
                    <a:alpha val="15000"/>
                  </a:schemeClr>
                </a:gs>
                <a:gs pos="91000">
                  <a:schemeClr val="bg1">
                    <a:alpha val="28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     </a:t>
              </a:r>
              <a:endParaRPr lang="en-US" dirty="0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6874877" y="3570686"/>
            <a:ext cx="2057400" cy="2708434"/>
            <a:chOff x="3543300" y="1592693"/>
            <a:chExt cx="2057400" cy="2708434"/>
          </a:xfrm>
        </p:grpSpPr>
        <p:sp>
          <p:nvSpPr>
            <p:cNvPr id="41" name="Oval 40"/>
            <p:cNvSpPr/>
            <p:nvPr/>
          </p:nvSpPr>
          <p:spPr>
            <a:xfrm>
              <a:off x="3543300" y="1946209"/>
              <a:ext cx="2057400" cy="20574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82550">
              <a:noFill/>
            </a:ln>
            <a:effectLst>
              <a:outerShdw blurRad="127000" dist="165100" dir="5400000" sx="90000" sy="-19000" rotWithShape="0">
                <a:prstClr val="black">
                  <a:alpha val="1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           </a:t>
              </a:r>
              <a:endParaRPr lang="en-US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722188" y="1592693"/>
              <a:ext cx="1219200" cy="2708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00" b="1" dirty="0">
                  <a:solidFill>
                    <a:srgbClr val="2A7A9E">
                      <a:alpha val="40000"/>
                    </a:srgbClr>
                  </a:solidFill>
                  <a:latin typeface="+mj-lt"/>
                  <a:cs typeface="Arial" pitchFamily="34" charset="0"/>
                </a:rPr>
                <a:t>G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3601872" y="2701385"/>
              <a:ext cx="1931160" cy="665695"/>
            </a:xfrm>
            <a:prstGeom prst="rect">
              <a:avLst/>
            </a:prstGeom>
            <a:noFill/>
          </p:spPr>
          <p:txBody>
            <a:bodyPr wrap="square" rtlCol="0">
              <a:normAutofit fontScale="85000" lnSpcReduction="20000"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2300" b="1" spc="60" dirty="0" smtClean="0">
                  <a:solidFill>
                    <a:schemeClr val="bg1"/>
                  </a:solidFill>
                  <a:effectLst>
                    <a:outerShdw blurRad="50800" dist="25400" dir="5400000" algn="t" rotWithShape="0">
                      <a:prstClr val="black">
                        <a:alpha val="15000"/>
                      </a:prstClr>
                    </a:outerShdw>
                  </a:effectLst>
                </a:rPr>
                <a:t>College</a:t>
              </a:r>
            </a:p>
            <a:p>
              <a:pPr algn="ctr">
                <a:lnSpc>
                  <a:spcPct val="80000"/>
                </a:lnSpc>
              </a:pPr>
              <a:r>
                <a:rPr lang="en-US" sz="2300" b="1" spc="60" dirty="0" smtClean="0">
                  <a:solidFill>
                    <a:schemeClr val="bg1"/>
                  </a:solidFill>
                  <a:effectLst>
                    <a:outerShdw blurRad="50800" dist="25400" dir="5400000" algn="t" rotWithShape="0">
                      <a:prstClr val="black">
                        <a:alpha val="15000"/>
                      </a:prstClr>
                    </a:outerShdw>
                  </a:effectLst>
                </a:rPr>
                <a:t>Preparatory</a:t>
              </a:r>
            </a:p>
            <a:p>
              <a:pPr algn="ctr">
                <a:lnSpc>
                  <a:spcPct val="80000"/>
                </a:lnSpc>
              </a:pPr>
              <a:r>
                <a:rPr lang="en-US" sz="2300" b="1" spc="60" dirty="0" smtClean="0">
                  <a:solidFill>
                    <a:schemeClr val="bg1"/>
                  </a:solidFill>
                  <a:effectLst>
                    <a:outerShdw blurRad="50800" dist="25400" dir="5400000" algn="t" rotWithShape="0">
                      <a:prstClr val="black">
                        <a:alpha val="15000"/>
                      </a:prstClr>
                    </a:outerShdw>
                  </a:effectLst>
                </a:rPr>
                <a:t>Elective</a:t>
              </a:r>
              <a:endParaRPr lang="en-US" sz="2300" b="1" dirty="0">
                <a:solidFill>
                  <a:schemeClr val="bg1"/>
                </a:solidFill>
                <a:effectLst>
                  <a:outerShdw blurRad="50800" dist="25400" dir="5400000" algn="t" rotWithShape="0">
                    <a:prstClr val="black">
                      <a:alpha val="15000"/>
                    </a:prstClr>
                  </a:outerShdw>
                </a:effectLst>
              </a:endParaRPr>
            </a:p>
          </p:txBody>
        </p:sp>
        <p:sp>
          <p:nvSpPr>
            <p:cNvPr id="44" name="Oval 43"/>
            <p:cNvSpPr/>
            <p:nvPr/>
          </p:nvSpPr>
          <p:spPr>
            <a:xfrm>
              <a:off x="3782124" y="1988634"/>
              <a:ext cx="1583472" cy="1295400"/>
            </a:xfrm>
            <a:prstGeom prst="ellipse">
              <a:avLst/>
            </a:prstGeom>
            <a:gradFill flip="none" rotWithShape="1">
              <a:gsLst>
                <a:gs pos="63000">
                  <a:schemeClr val="bg1">
                    <a:alpha val="7000"/>
                  </a:schemeClr>
                </a:gs>
                <a:gs pos="72000">
                  <a:schemeClr val="bg1">
                    <a:alpha val="15000"/>
                  </a:schemeClr>
                </a:gs>
                <a:gs pos="91000">
                  <a:schemeClr val="bg1">
                    <a:alpha val="28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     </a:t>
              </a:r>
              <a:endParaRPr lang="en-US" dirty="0"/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8"/>
          <p:cNvSpPr>
            <a:spLocks noGrp="1"/>
          </p:cNvSpPr>
          <p:nvPr>
            <p:ph type="title"/>
          </p:nvPr>
        </p:nvSpPr>
        <p:spPr>
          <a:xfrm>
            <a:off x="3521927" y="304800"/>
            <a:ext cx="5867400" cy="1970046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en-US" sz="4000" cap="none" dirty="0" smtClean="0">
                <a:solidFill>
                  <a:prstClr val="black">
                    <a:lumMod val="85000"/>
                    <a:lumOff val="15000"/>
                  </a:prstClr>
                </a:solidFill>
                <a:ea typeface="+mn-ea"/>
                <a:cs typeface="+mn-cs"/>
              </a:rPr>
              <a:t>History/Social Studies</a:t>
            </a:r>
            <a:endParaRPr lang="en-US" sz="4000" b="0" cap="none" dirty="0">
              <a:solidFill>
                <a:prstClr val="black">
                  <a:lumMod val="50000"/>
                  <a:lumOff val="50000"/>
                </a:prstClr>
              </a:solidFill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81400" y="2068289"/>
            <a:ext cx="5410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2 Years Required</a:t>
            </a:r>
          </a:p>
          <a:p>
            <a:endParaRPr lang="en-US" sz="2400" dirty="0" smtClean="0"/>
          </a:p>
          <a:p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/>
                </a:solidFill>
              </a:rPr>
              <a:t>1 Year </a:t>
            </a:r>
            <a:r>
              <a:rPr lang="en-US" sz="2400" dirty="0"/>
              <a:t>of World History or </a:t>
            </a:r>
            <a:r>
              <a:rPr lang="en-US" sz="2400" dirty="0" smtClean="0"/>
              <a:t>Geography</a:t>
            </a:r>
            <a:endParaRPr lang="en-US" sz="2400" b="1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accent1"/>
                </a:solidFill>
              </a:rPr>
              <a:t>1 Year</a:t>
            </a:r>
            <a:r>
              <a:rPr lang="en-US" sz="2400" dirty="0" smtClean="0"/>
              <a:t> of U.S. History </a:t>
            </a:r>
            <a:r>
              <a:rPr lang="en-US" sz="2400" b="1" u="sng" dirty="0" smtClean="0"/>
              <a:t>OR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chemeClr val="accent1"/>
                </a:solidFill>
              </a:rPr>
              <a:t>½ Year</a:t>
            </a:r>
            <a:r>
              <a:rPr lang="en-US" sz="2400" dirty="0" smtClean="0"/>
              <a:t> of U.S. History and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schemeClr val="accent1"/>
                </a:solidFill>
              </a:rPr>
              <a:t>½ Year</a:t>
            </a:r>
            <a:r>
              <a:rPr lang="en-US" sz="2400" dirty="0" smtClean="0"/>
              <a:t> of American Government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152400" y="568166"/>
            <a:ext cx="2057400" cy="2708434"/>
            <a:chOff x="762000" y="1557456"/>
            <a:chExt cx="2057400" cy="2708434"/>
          </a:xfrm>
        </p:grpSpPr>
        <p:sp>
          <p:nvSpPr>
            <p:cNvPr id="29" name="Oval 28"/>
            <p:cNvSpPr/>
            <p:nvPr/>
          </p:nvSpPr>
          <p:spPr>
            <a:xfrm>
              <a:off x="762000" y="1946209"/>
              <a:ext cx="2057400" cy="20574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82550">
              <a:noFill/>
            </a:ln>
            <a:effectLst>
              <a:outerShdw blurRad="152400" dist="165100" dir="5400000" sx="90000" sy="-19000" rotWithShape="0">
                <a:prstClr val="black">
                  <a:alpha val="1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           </a:t>
              </a:r>
              <a:endParaRPr lang="en-US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052449" y="1557456"/>
              <a:ext cx="1219200" cy="2708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00" b="1" dirty="0">
                  <a:solidFill>
                    <a:srgbClr val="F26200">
                      <a:alpha val="40000"/>
                    </a:srgbClr>
                  </a:solidFill>
                  <a:latin typeface="+mj-lt"/>
                  <a:cs typeface="Arial" pitchFamily="34" charset="0"/>
                </a:rPr>
                <a:t>A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851821" y="2633277"/>
              <a:ext cx="1931160" cy="683264"/>
            </a:xfrm>
            <a:prstGeom prst="rect">
              <a:avLst/>
            </a:prstGeom>
            <a:noFill/>
          </p:spPr>
          <p:txBody>
            <a:bodyPr wrap="square" rtlCol="0">
              <a:normAutofit fontScale="92500"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2400" b="1" spc="60" dirty="0" smtClean="0">
                  <a:solidFill>
                    <a:schemeClr val="bg1"/>
                  </a:solidFill>
                  <a:effectLst>
                    <a:outerShdw blurRad="50800" dist="25400" dir="5400000" algn="t" rotWithShape="0">
                      <a:prstClr val="black">
                        <a:alpha val="15000"/>
                      </a:prstClr>
                    </a:outerShdw>
                  </a:effectLst>
                </a:rPr>
                <a:t>History/</a:t>
              </a:r>
            </a:p>
            <a:p>
              <a:pPr algn="ctr">
                <a:lnSpc>
                  <a:spcPct val="80000"/>
                </a:lnSpc>
              </a:pPr>
              <a:r>
                <a:rPr lang="en-US" sz="2400" b="1" spc="60" dirty="0" smtClean="0">
                  <a:solidFill>
                    <a:schemeClr val="bg1"/>
                  </a:solidFill>
                  <a:effectLst>
                    <a:outerShdw blurRad="50800" dist="25400" dir="5400000" algn="t" rotWithShape="0">
                      <a:prstClr val="black">
                        <a:alpha val="15000"/>
                      </a:prstClr>
                    </a:outerShdw>
                  </a:effectLst>
                </a:rPr>
                <a:t>Social Studies</a:t>
              </a:r>
              <a:endParaRPr lang="en-US" sz="2400" b="1" dirty="0">
                <a:solidFill>
                  <a:schemeClr val="bg1"/>
                </a:solidFill>
                <a:effectLst>
                  <a:outerShdw blurRad="50800" dist="25400" dir="5400000" algn="t" rotWithShape="0">
                    <a:prstClr val="black">
                      <a:alpha val="15000"/>
                    </a:prstClr>
                  </a:outerShdw>
                </a:effectLst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993810" y="2021141"/>
              <a:ext cx="1583472" cy="1295400"/>
            </a:xfrm>
            <a:prstGeom prst="ellipse">
              <a:avLst/>
            </a:prstGeom>
            <a:gradFill flip="none" rotWithShape="1">
              <a:gsLst>
                <a:gs pos="63000">
                  <a:schemeClr val="bg1">
                    <a:alpha val="7000"/>
                  </a:schemeClr>
                </a:gs>
                <a:gs pos="72000">
                  <a:schemeClr val="bg1">
                    <a:alpha val="15000"/>
                  </a:schemeClr>
                </a:gs>
                <a:gs pos="91000">
                  <a:schemeClr val="bg1">
                    <a:alpha val="28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     </a:t>
              </a:r>
              <a:endParaRPr lang="en-US" dirty="0"/>
            </a:p>
          </p:txBody>
        </p:sp>
      </p:grpSp>
      <p:pic>
        <p:nvPicPr>
          <p:cNvPr id="2052" name="Picture 4" descr="C:\Users\lausd_user\Desktop\history_collage_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210" y="3795031"/>
            <a:ext cx="3110579" cy="2234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8309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8"/>
          <p:cNvSpPr>
            <a:spLocks noGrp="1"/>
          </p:cNvSpPr>
          <p:nvPr>
            <p:ph type="title"/>
          </p:nvPr>
        </p:nvSpPr>
        <p:spPr>
          <a:xfrm>
            <a:off x="3521927" y="304800"/>
            <a:ext cx="5867400" cy="1970046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en-US" sz="4000" cap="none" dirty="0" smtClean="0">
                <a:solidFill>
                  <a:prstClr val="black">
                    <a:lumMod val="85000"/>
                    <a:lumOff val="15000"/>
                  </a:prstClr>
                </a:solidFill>
                <a:ea typeface="+mn-ea"/>
                <a:cs typeface="+mn-cs"/>
              </a:rPr>
              <a:t>English</a:t>
            </a:r>
            <a:endParaRPr lang="en-US" sz="4000" b="0" cap="none" dirty="0">
              <a:solidFill>
                <a:prstClr val="black">
                  <a:lumMod val="50000"/>
                  <a:lumOff val="50000"/>
                </a:prstClr>
              </a:solidFill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81400" y="2068289"/>
            <a:ext cx="5410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4 Years Required</a:t>
            </a:r>
          </a:p>
          <a:p>
            <a:endParaRPr lang="en-US" sz="2400" dirty="0" smtClean="0"/>
          </a:p>
          <a:p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Must be College Preparatory English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70C0"/>
                </a:solidFill>
              </a:rPr>
              <a:t>Honors</a:t>
            </a:r>
            <a:r>
              <a:rPr lang="en-US" sz="2400" dirty="0" smtClean="0"/>
              <a:t> and </a:t>
            </a:r>
            <a:r>
              <a:rPr lang="en-US" sz="2400" dirty="0" smtClean="0">
                <a:solidFill>
                  <a:srgbClr val="0070C0"/>
                </a:solidFill>
              </a:rPr>
              <a:t>Advanced Placement</a:t>
            </a:r>
            <a:r>
              <a:rPr lang="en-US" sz="2400" dirty="0" smtClean="0"/>
              <a:t> recommended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152400" y="609600"/>
            <a:ext cx="2057400" cy="2708434"/>
            <a:chOff x="3543300" y="1591943"/>
            <a:chExt cx="2057400" cy="2708434"/>
          </a:xfrm>
        </p:grpSpPr>
        <p:sp>
          <p:nvSpPr>
            <p:cNvPr id="23" name="Oval 22"/>
            <p:cNvSpPr/>
            <p:nvPr/>
          </p:nvSpPr>
          <p:spPr>
            <a:xfrm>
              <a:off x="3543300" y="1946209"/>
              <a:ext cx="2057400" cy="205740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82550">
              <a:noFill/>
            </a:ln>
            <a:effectLst>
              <a:outerShdw blurRad="127000" dist="165100" dir="5400000" sx="90000" sy="-19000" rotWithShape="0">
                <a:prstClr val="black">
                  <a:alpha val="1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           </a:t>
              </a:r>
              <a:endParaRPr lang="en-US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855110" y="1591943"/>
              <a:ext cx="1219200" cy="2708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00" b="1" dirty="0">
                  <a:solidFill>
                    <a:srgbClr val="2A7A9E">
                      <a:alpha val="40000"/>
                    </a:srgbClr>
                  </a:solidFill>
                  <a:latin typeface="+mj-lt"/>
                  <a:cs typeface="Arial" pitchFamily="34" charset="0"/>
                </a:rPr>
                <a:t>B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601872" y="2789355"/>
              <a:ext cx="1931160" cy="665695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2300" b="1" spc="60" dirty="0" smtClean="0">
                  <a:solidFill>
                    <a:schemeClr val="bg1"/>
                  </a:solidFill>
                  <a:effectLst>
                    <a:outerShdw blurRad="50800" dist="25400" dir="5400000" algn="t" rotWithShape="0">
                      <a:prstClr val="black">
                        <a:alpha val="15000"/>
                      </a:prstClr>
                    </a:outerShdw>
                  </a:effectLst>
                </a:rPr>
                <a:t>English</a:t>
              </a:r>
              <a:endParaRPr lang="en-US" sz="2300" b="1" dirty="0">
                <a:solidFill>
                  <a:schemeClr val="bg1"/>
                </a:solidFill>
                <a:effectLst>
                  <a:outerShdw blurRad="50800" dist="25400" dir="5400000" algn="t" rotWithShape="0">
                    <a:prstClr val="black">
                      <a:alpha val="15000"/>
                    </a:prstClr>
                  </a:outerShdw>
                </a:effectLst>
              </a:endParaRPr>
            </a:p>
          </p:txBody>
        </p:sp>
        <p:sp>
          <p:nvSpPr>
            <p:cNvPr id="26" name="Oval 25"/>
            <p:cNvSpPr/>
            <p:nvPr/>
          </p:nvSpPr>
          <p:spPr>
            <a:xfrm>
              <a:off x="3782124" y="1988634"/>
              <a:ext cx="1583472" cy="1295400"/>
            </a:xfrm>
            <a:prstGeom prst="ellipse">
              <a:avLst/>
            </a:prstGeom>
            <a:gradFill flip="none" rotWithShape="1">
              <a:gsLst>
                <a:gs pos="63000">
                  <a:schemeClr val="bg1">
                    <a:alpha val="7000"/>
                  </a:schemeClr>
                </a:gs>
                <a:gs pos="72000">
                  <a:schemeClr val="bg1">
                    <a:alpha val="15000"/>
                  </a:schemeClr>
                </a:gs>
                <a:gs pos="91000">
                  <a:schemeClr val="bg1">
                    <a:alpha val="28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     </a:t>
              </a:r>
              <a:endParaRPr lang="en-US" dirty="0"/>
            </a:p>
          </p:txBody>
        </p:sp>
      </p:grpSp>
      <p:pic>
        <p:nvPicPr>
          <p:cNvPr id="2051" name="Picture 3" descr="C:\Users\lausd_user\Desktop\handwriting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224" y="3802743"/>
            <a:ext cx="2890672" cy="2168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6447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8"/>
          <p:cNvSpPr>
            <a:spLocks noGrp="1"/>
          </p:cNvSpPr>
          <p:nvPr>
            <p:ph type="title"/>
          </p:nvPr>
        </p:nvSpPr>
        <p:spPr>
          <a:xfrm>
            <a:off x="3521927" y="304800"/>
            <a:ext cx="5867400" cy="1970046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en-US" sz="4000" cap="none" dirty="0" smtClean="0">
                <a:solidFill>
                  <a:prstClr val="black">
                    <a:lumMod val="85000"/>
                    <a:lumOff val="15000"/>
                  </a:prstClr>
                </a:solidFill>
                <a:ea typeface="+mn-ea"/>
                <a:cs typeface="+mn-cs"/>
              </a:rPr>
              <a:t>Mathematics</a:t>
            </a:r>
            <a:endParaRPr lang="en-US" sz="4000" b="0" cap="none" dirty="0">
              <a:solidFill>
                <a:prstClr val="black">
                  <a:lumMod val="50000"/>
                  <a:lumOff val="50000"/>
                </a:prstClr>
              </a:solidFill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81400" y="2068289"/>
            <a:ext cx="5410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3</a:t>
            </a:r>
            <a:r>
              <a:rPr lang="en-US" sz="2400" dirty="0" smtClean="0"/>
              <a:t> Years Required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4 Years Recommended</a:t>
            </a:r>
          </a:p>
          <a:p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B050"/>
                </a:solidFill>
              </a:rPr>
              <a:t>3 years </a:t>
            </a:r>
            <a:r>
              <a:rPr lang="en-US" sz="2400" dirty="0" smtClean="0"/>
              <a:t>– Algebra I, Geometry, Algebra II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B050"/>
                </a:solidFill>
              </a:rPr>
              <a:t>4</a:t>
            </a:r>
            <a:r>
              <a:rPr lang="en-US" sz="2400" baseline="30000" dirty="0" smtClean="0">
                <a:solidFill>
                  <a:srgbClr val="00B050"/>
                </a:solidFill>
              </a:rPr>
              <a:t>th</a:t>
            </a:r>
            <a:r>
              <a:rPr lang="en-US" sz="2400" dirty="0" smtClean="0">
                <a:solidFill>
                  <a:srgbClr val="00B050"/>
                </a:solidFill>
              </a:rPr>
              <a:t> Year </a:t>
            </a:r>
            <a:r>
              <a:rPr lang="en-US" sz="2400" dirty="0" smtClean="0"/>
              <a:t>– Advanced courses, such as </a:t>
            </a:r>
            <a:r>
              <a:rPr lang="en-US" sz="2400" dirty="0" err="1" smtClean="0"/>
              <a:t>Precalculus</a:t>
            </a:r>
            <a:r>
              <a:rPr lang="en-US" sz="2400" dirty="0" smtClean="0"/>
              <a:t>, Calculus, Statistics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152400" y="609600"/>
            <a:ext cx="2057400" cy="2708434"/>
            <a:chOff x="6324600" y="1612911"/>
            <a:chExt cx="2057400" cy="2708434"/>
          </a:xfrm>
        </p:grpSpPr>
        <p:sp>
          <p:nvSpPr>
            <p:cNvPr id="17" name="Oval 16"/>
            <p:cNvSpPr/>
            <p:nvPr/>
          </p:nvSpPr>
          <p:spPr>
            <a:xfrm>
              <a:off x="6324600" y="1953643"/>
              <a:ext cx="2057400" cy="205740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50800">
              <a:noFill/>
            </a:ln>
            <a:effectLst>
              <a:outerShdw blurRad="152400" dist="165100" dir="5400000" sx="90000" sy="-19000" rotWithShape="0">
                <a:prstClr val="black">
                  <a:alpha val="1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           </a:t>
              </a:r>
              <a:endParaRPr 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78051" y="1612911"/>
              <a:ext cx="1219200" cy="2708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00" b="1" dirty="0">
                  <a:solidFill>
                    <a:srgbClr val="65B131">
                      <a:alpha val="64000"/>
                    </a:srgbClr>
                  </a:solidFill>
                  <a:latin typeface="+mj-lt"/>
                  <a:cs typeface="Arial" pitchFamily="34" charset="0"/>
                </a:rPr>
                <a:t>C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411810" y="2793242"/>
              <a:ext cx="1931160" cy="665695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2300" b="1" spc="60" dirty="0" smtClean="0">
                  <a:solidFill>
                    <a:schemeClr val="bg1"/>
                  </a:solidFill>
                  <a:effectLst>
                    <a:outerShdw blurRad="50800" dist="25400" dir="5400000" algn="t" rotWithShape="0">
                      <a:prstClr val="black">
                        <a:alpha val="15000"/>
                      </a:prstClr>
                    </a:outerShdw>
                  </a:effectLst>
                </a:rPr>
                <a:t>Mathematics</a:t>
              </a:r>
              <a:endParaRPr lang="en-US" sz="2300" b="1" dirty="0">
                <a:solidFill>
                  <a:schemeClr val="bg1"/>
                </a:solidFill>
                <a:effectLst>
                  <a:outerShdw blurRad="50800" dist="25400" dir="5400000" algn="t" rotWithShape="0">
                    <a:prstClr val="black">
                      <a:alpha val="15000"/>
                    </a:prstClr>
                  </a:outerShdw>
                </a:effectLst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6569928" y="2005362"/>
              <a:ext cx="1583472" cy="1295400"/>
            </a:xfrm>
            <a:prstGeom prst="ellipse">
              <a:avLst/>
            </a:prstGeom>
            <a:gradFill flip="none" rotWithShape="1">
              <a:gsLst>
                <a:gs pos="63000">
                  <a:schemeClr val="bg1">
                    <a:alpha val="7000"/>
                  </a:schemeClr>
                </a:gs>
                <a:gs pos="72000">
                  <a:schemeClr val="bg1">
                    <a:alpha val="15000"/>
                  </a:schemeClr>
                </a:gs>
                <a:gs pos="91000">
                  <a:schemeClr val="bg1">
                    <a:alpha val="28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     </a:t>
              </a:r>
              <a:endParaRPr lang="en-US" dirty="0"/>
            </a:p>
          </p:txBody>
        </p:sp>
      </p:grpSp>
      <p:pic>
        <p:nvPicPr>
          <p:cNvPr id="2050" name="Picture 2" descr="C:\Users\lausd_user\Desktop\math-teacher-intervi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011" y="3810000"/>
            <a:ext cx="2841625" cy="1897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5733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8"/>
          <p:cNvSpPr>
            <a:spLocks noGrp="1"/>
          </p:cNvSpPr>
          <p:nvPr>
            <p:ph type="title"/>
          </p:nvPr>
        </p:nvSpPr>
        <p:spPr>
          <a:xfrm>
            <a:off x="3521927" y="304800"/>
            <a:ext cx="5867400" cy="1970046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en-US" sz="4000" cap="none" dirty="0" smtClean="0">
                <a:solidFill>
                  <a:prstClr val="black">
                    <a:lumMod val="85000"/>
                    <a:lumOff val="15000"/>
                  </a:prstClr>
                </a:solidFill>
                <a:ea typeface="+mn-ea"/>
                <a:cs typeface="+mn-cs"/>
              </a:rPr>
              <a:t>Laboratory Science</a:t>
            </a:r>
            <a:endParaRPr lang="en-US" sz="4000" b="0" cap="none" dirty="0">
              <a:solidFill>
                <a:prstClr val="black">
                  <a:lumMod val="50000"/>
                  <a:lumOff val="50000"/>
                </a:prstClr>
              </a:solidFill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81400" y="2068289"/>
            <a:ext cx="5410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2 Years Required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3-4 Years Recommended</a:t>
            </a:r>
          </a:p>
          <a:p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</a:rPr>
              <a:t>1</a:t>
            </a:r>
            <a:r>
              <a:rPr lang="en-US" sz="2400" dirty="0" smtClean="0">
                <a:solidFill>
                  <a:srgbClr val="FF0000"/>
                </a:solidFill>
              </a:rPr>
              <a:t> year </a:t>
            </a:r>
            <a:r>
              <a:rPr lang="en-US" sz="2400" dirty="0" smtClean="0"/>
              <a:t>of life science, such as Biology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</a:rPr>
              <a:t>1</a:t>
            </a:r>
            <a:r>
              <a:rPr lang="en-US" sz="2400" dirty="0" smtClean="0">
                <a:solidFill>
                  <a:srgbClr val="FF0000"/>
                </a:solidFill>
              </a:rPr>
              <a:t> year</a:t>
            </a:r>
            <a:r>
              <a:rPr lang="en-US" sz="2400" dirty="0" smtClean="0"/>
              <a:t> of physical science, such as chemistry or physics</a:t>
            </a:r>
          </a:p>
        </p:txBody>
      </p:sp>
      <p:pic>
        <p:nvPicPr>
          <p:cNvPr id="6" name="Picture 2" descr="C:\Users\lausd_user\Desktop\laboratory-beakers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588" y="3750120"/>
            <a:ext cx="2278071" cy="2191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160328" y="615606"/>
            <a:ext cx="2057400" cy="2708434"/>
            <a:chOff x="3543300" y="1591943"/>
            <a:chExt cx="2057400" cy="2708434"/>
          </a:xfrm>
        </p:grpSpPr>
        <p:sp>
          <p:nvSpPr>
            <p:cNvPr id="12" name="Oval 11"/>
            <p:cNvSpPr/>
            <p:nvPr/>
          </p:nvSpPr>
          <p:spPr>
            <a:xfrm>
              <a:off x="3543300" y="1946209"/>
              <a:ext cx="2057400" cy="2057400"/>
            </a:xfrm>
            <a:prstGeom prst="ellipse">
              <a:avLst/>
            </a:prstGeom>
            <a:solidFill>
              <a:srgbClr val="C00000"/>
            </a:solidFill>
            <a:ln w="82550">
              <a:noFill/>
            </a:ln>
            <a:effectLst>
              <a:outerShdw blurRad="127000" dist="165100" dir="5400000" sx="90000" sy="-19000" rotWithShape="0">
                <a:prstClr val="black">
                  <a:alpha val="1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           </a:t>
              </a:r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842958" y="1591943"/>
              <a:ext cx="1219200" cy="2708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00" b="1" dirty="0">
                  <a:solidFill>
                    <a:srgbClr val="2A7A9E">
                      <a:alpha val="40000"/>
                    </a:srgbClr>
                  </a:solidFill>
                  <a:latin typeface="+mj-lt"/>
                  <a:cs typeface="Arial" pitchFamily="34" charset="0"/>
                </a:rPr>
                <a:t>D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601872" y="2701385"/>
              <a:ext cx="1931160" cy="665695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2300" b="1" spc="60" dirty="0" smtClean="0">
                  <a:solidFill>
                    <a:schemeClr val="bg1"/>
                  </a:solidFill>
                  <a:effectLst>
                    <a:outerShdw blurRad="50800" dist="25400" dir="5400000" algn="t" rotWithShape="0">
                      <a:prstClr val="black">
                        <a:alpha val="15000"/>
                      </a:prstClr>
                    </a:outerShdw>
                  </a:effectLst>
                </a:rPr>
                <a:t>Laboratory</a:t>
              </a:r>
            </a:p>
            <a:p>
              <a:pPr algn="ctr">
                <a:lnSpc>
                  <a:spcPct val="80000"/>
                </a:lnSpc>
              </a:pPr>
              <a:r>
                <a:rPr lang="en-US" sz="2300" b="1" spc="60" dirty="0" smtClean="0">
                  <a:solidFill>
                    <a:schemeClr val="bg1"/>
                  </a:solidFill>
                  <a:effectLst>
                    <a:outerShdw blurRad="50800" dist="25400" dir="5400000" algn="t" rotWithShape="0">
                      <a:prstClr val="black">
                        <a:alpha val="15000"/>
                      </a:prstClr>
                    </a:outerShdw>
                  </a:effectLst>
                </a:rPr>
                <a:t>Science</a:t>
              </a:r>
              <a:endParaRPr lang="en-US" sz="2300" b="1" dirty="0">
                <a:solidFill>
                  <a:schemeClr val="bg1"/>
                </a:solidFill>
                <a:effectLst>
                  <a:outerShdw blurRad="50800" dist="25400" dir="5400000" algn="t" rotWithShape="0">
                    <a:prstClr val="black">
                      <a:alpha val="15000"/>
                    </a:prstClr>
                  </a:outerShdw>
                </a:effectLst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3782124" y="1988634"/>
              <a:ext cx="1583472" cy="1295400"/>
            </a:xfrm>
            <a:prstGeom prst="ellipse">
              <a:avLst/>
            </a:prstGeom>
            <a:gradFill flip="none" rotWithShape="1">
              <a:gsLst>
                <a:gs pos="63000">
                  <a:schemeClr val="bg1">
                    <a:alpha val="7000"/>
                  </a:schemeClr>
                </a:gs>
                <a:gs pos="72000">
                  <a:schemeClr val="bg1">
                    <a:alpha val="15000"/>
                  </a:schemeClr>
                </a:gs>
                <a:gs pos="91000">
                  <a:schemeClr val="bg1">
                    <a:alpha val="28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     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708528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8"/>
          <p:cNvSpPr>
            <a:spLocks noGrp="1"/>
          </p:cNvSpPr>
          <p:nvPr>
            <p:ph type="title"/>
          </p:nvPr>
        </p:nvSpPr>
        <p:spPr>
          <a:xfrm>
            <a:off x="3521927" y="304800"/>
            <a:ext cx="5867400" cy="1970046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en-US" sz="4000" dirty="0" smtClean="0">
                <a:solidFill>
                  <a:prstClr val="black">
                    <a:lumMod val="85000"/>
                    <a:lumOff val="15000"/>
                  </a:prstClr>
                </a:solidFill>
                <a:ea typeface="+mn-ea"/>
                <a:cs typeface="+mn-cs"/>
              </a:rPr>
              <a:t>LOTE: </a:t>
            </a:r>
            <a:r>
              <a:rPr lang="en-US" sz="2800" dirty="0" smtClean="0">
                <a:solidFill>
                  <a:prstClr val="black">
                    <a:lumMod val="85000"/>
                    <a:lumOff val="15000"/>
                  </a:prstClr>
                </a:solidFill>
                <a:ea typeface="+mn-ea"/>
                <a:cs typeface="+mn-cs"/>
              </a:rPr>
              <a:t>Language other than English</a:t>
            </a:r>
            <a:endParaRPr lang="en-US" sz="2800" b="0" cap="none" dirty="0">
              <a:solidFill>
                <a:prstClr val="black">
                  <a:lumMod val="50000"/>
                  <a:lumOff val="50000"/>
                </a:prstClr>
              </a:solidFill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81400" y="2068289"/>
            <a:ext cx="5410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2 Years Required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3-4 Years Recommended</a:t>
            </a:r>
          </a:p>
          <a:p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Needs to be 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2 years</a:t>
            </a:r>
            <a:r>
              <a:rPr lang="en-US" sz="2400" dirty="0" smtClean="0"/>
              <a:t> of the </a:t>
            </a:r>
            <a:r>
              <a:rPr lang="en-US" sz="2400" u="sng" dirty="0" smtClean="0">
                <a:solidFill>
                  <a:schemeClr val="accent5">
                    <a:lumMod val="75000"/>
                  </a:schemeClr>
                </a:solidFill>
              </a:rPr>
              <a:t>SAME</a:t>
            </a:r>
            <a:r>
              <a:rPr lang="en-US" sz="2400" dirty="0" smtClean="0"/>
              <a:t> language</a:t>
            </a:r>
            <a:endParaRPr lang="en-US" sz="2400" dirty="0" smtClean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Examples: Spanish, French, Japanese, American Sign Language, etc</a:t>
            </a:r>
            <a:r>
              <a:rPr lang="en-US" sz="2400" dirty="0"/>
              <a:t>.</a:t>
            </a:r>
            <a:endParaRPr lang="en-US" sz="2400" dirty="0" smtClean="0"/>
          </a:p>
        </p:txBody>
      </p:sp>
      <p:grpSp>
        <p:nvGrpSpPr>
          <p:cNvPr id="10" name="Group 9"/>
          <p:cNvGrpSpPr/>
          <p:nvPr/>
        </p:nvGrpSpPr>
        <p:grpSpPr>
          <a:xfrm>
            <a:off x="152400" y="609600"/>
            <a:ext cx="2057400" cy="2708434"/>
            <a:chOff x="3543300" y="1591943"/>
            <a:chExt cx="2057400" cy="2708434"/>
          </a:xfrm>
        </p:grpSpPr>
        <p:sp>
          <p:nvSpPr>
            <p:cNvPr id="16" name="Oval 15"/>
            <p:cNvSpPr/>
            <p:nvPr/>
          </p:nvSpPr>
          <p:spPr>
            <a:xfrm>
              <a:off x="3543300" y="1946209"/>
              <a:ext cx="2057400" cy="205740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82550">
              <a:noFill/>
            </a:ln>
            <a:effectLst>
              <a:outerShdw blurRad="127000" dist="165100" dir="5400000" sx="90000" sy="-19000" rotWithShape="0">
                <a:prstClr val="black">
                  <a:alpha val="1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           </a:t>
              </a:r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933968" y="1591943"/>
              <a:ext cx="1219200" cy="2708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00" b="1" dirty="0">
                  <a:solidFill>
                    <a:srgbClr val="2A7A9E">
                      <a:alpha val="40000"/>
                    </a:srgbClr>
                  </a:solidFill>
                  <a:latin typeface="+mj-lt"/>
                  <a:cs typeface="Arial" pitchFamily="34" charset="0"/>
                </a:rPr>
                <a:t>E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601872" y="2701385"/>
              <a:ext cx="1931160" cy="665695"/>
            </a:xfrm>
            <a:prstGeom prst="rect">
              <a:avLst/>
            </a:prstGeom>
            <a:noFill/>
          </p:spPr>
          <p:txBody>
            <a:bodyPr wrap="square" rtlCol="0">
              <a:normAutofit fontScale="85000" lnSpcReduction="10000"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2300" b="1" spc="60" dirty="0" smtClean="0">
                  <a:solidFill>
                    <a:schemeClr val="bg1"/>
                  </a:solidFill>
                  <a:effectLst>
                    <a:outerShdw blurRad="50800" dist="25400" dir="5400000" algn="t" rotWithShape="0">
                      <a:prstClr val="black">
                        <a:alpha val="15000"/>
                      </a:prstClr>
                    </a:outerShdw>
                  </a:effectLst>
                </a:rPr>
                <a:t>Language other</a:t>
              </a:r>
            </a:p>
            <a:p>
              <a:pPr algn="ctr">
                <a:lnSpc>
                  <a:spcPct val="80000"/>
                </a:lnSpc>
              </a:pPr>
              <a:r>
                <a:rPr lang="en-US" sz="2300" b="1" spc="60" dirty="0">
                  <a:solidFill>
                    <a:schemeClr val="bg1"/>
                  </a:solidFill>
                  <a:effectLst>
                    <a:outerShdw blurRad="50800" dist="25400" dir="5400000" algn="t" rotWithShape="0">
                      <a:prstClr val="black">
                        <a:alpha val="15000"/>
                      </a:prstClr>
                    </a:outerShdw>
                  </a:effectLst>
                </a:rPr>
                <a:t>t</a:t>
              </a:r>
              <a:r>
                <a:rPr lang="en-US" sz="2300" b="1" spc="60" dirty="0" smtClean="0">
                  <a:solidFill>
                    <a:schemeClr val="bg1"/>
                  </a:solidFill>
                  <a:effectLst>
                    <a:outerShdw blurRad="50800" dist="25400" dir="5400000" algn="t" rotWithShape="0">
                      <a:prstClr val="black">
                        <a:alpha val="15000"/>
                      </a:prstClr>
                    </a:outerShdw>
                  </a:effectLst>
                </a:rPr>
                <a:t>han English</a:t>
              </a:r>
              <a:endParaRPr lang="en-US" sz="2300" b="1" dirty="0">
                <a:solidFill>
                  <a:schemeClr val="bg1"/>
                </a:solidFill>
                <a:effectLst>
                  <a:outerShdw blurRad="50800" dist="25400" dir="5400000" algn="t" rotWithShape="0">
                    <a:prstClr val="black">
                      <a:alpha val="15000"/>
                    </a:prstClr>
                  </a:outerShdw>
                </a:effectLst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3782124" y="1988634"/>
              <a:ext cx="1583472" cy="1295400"/>
            </a:xfrm>
            <a:prstGeom prst="ellipse">
              <a:avLst/>
            </a:prstGeom>
            <a:gradFill flip="none" rotWithShape="1">
              <a:gsLst>
                <a:gs pos="63000">
                  <a:schemeClr val="bg1">
                    <a:alpha val="7000"/>
                  </a:schemeClr>
                </a:gs>
                <a:gs pos="72000">
                  <a:schemeClr val="bg1">
                    <a:alpha val="15000"/>
                  </a:schemeClr>
                </a:gs>
                <a:gs pos="91000">
                  <a:schemeClr val="bg1">
                    <a:alpha val="28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     </a:t>
              </a:r>
              <a:endParaRPr lang="en-US" dirty="0"/>
            </a:p>
          </p:txBody>
        </p:sp>
      </p:grpSp>
      <p:pic>
        <p:nvPicPr>
          <p:cNvPr id="3074" name="Picture 2" descr="C:\Users\lausd_user\Desktop\Thank-you-in-many-languages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27" y="3886200"/>
            <a:ext cx="3709337" cy="2155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5860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"/>
</p:tagLst>
</file>

<file path=ppt/theme/theme1.xml><?xml version="1.0" encoding="utf-8"?>
<a:theme xmlns:a="http://schemas.openxmlformats.org/drawingml/2006/main" name="Introducing PowerPoint 2010">
  <a:themeElements>
    <a:clrScheme name="Fresh">
      <a:dk1>
        <a:srgbClr val="262626"/>
      </a:dk1>
      <a:lt1>
        <a:sysClr val="window" lastClr="FFFFFF"/>
      </a:lt1>
      <a:dk2>
        <a:srgbClr val="595959"/>
      </a:dk2>
      <a:lt2>
        <a:srgbClr val="EEECE1"/>
      </a:lt2>
      <a:accent1>
        <a:srgbClr val="F4891E"/>
      </a:accent1>
      <a:accent2>
        <a:srgbClr val="7BCF27"/>
      </a:accent2>
      <a:accent3>
        <a:srgbClr val="9BBB59"/>
      </a:accent3>
      <a:accent4>
        <a:srgbClr val="00B0F0"/>
      </a:accent4>
      <a:accent5>
        <a:srgbClr val="4BACC6"/>
      </a:accent5>
      <a:accent6>
        <a:srgbClr val="F79646"/>
      </a:accent6>
      <a:hlink>
        <a:srgbClr val="00B0F0"/>
      </a:hlink>
      <a:folHlink>
        <a:srgbClr val="F4891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IntroducingPowerPoint2010</Template>
  <TotalTime>0</TotalTime>
  <Words>683</Words>
  <Application>Microsoft Office PowerPoint</Application>
  <PresentationFormat>On-screen Show (4:3)</PresentationFormat>
  <Paragraphs>187</Paragraphs>
  <Slides>22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Introducing PowerPoint 2010</vt:lpstr>
      <vt:lpstr>PowerPoint Presentation</vt:lpstr>
      <vt:lpstr>PowerPoint Presentation</vt:lpstr>
      <vt:lpstr>PowerPoint Presentation</vt:lpstr>
      <vt:lpstr>PowerPoint Presentation</vt:lpstr>
      <vt:lpstr>History/Social Studies</vt:lpstr>
      <vt:lpstr>English</vt:lpstr>
      <vt:lpstr>Mathematics</vt:lpstr>
      <vt:lpstr>Laboratory Science</vt:lpstr>
      <vt:lpstr>LOTE: Language other than English</vt:lpstr>
      <vt:lpstr>Visual &amp; Performing Arts</vt:lpstr>
      <vt:lpstr>College Preparatory Elective</vt:lpstr>
      <vt:lpstr>What does it mean?</vt:lpstr>
      <vt:lpstr>Validation</vt:lpstr>
      <vt:lpstr>Validation</vt:lpstr>
      <vt:lpstr>Validation</vt:lpstr>
      <vt:lpstr>Validation</vt:lpstr>
      <vt:lpstr>Validation</vt:lpstr>
      <vt:lpstr>Are the requirements met?</vt:lpstr>
      <vt:lpstr>RESOURCES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2015-10-23T16:24:13Z</dcterms:created>
  <dcterms:modified xsi:type="dcterms:W3CDTF">2016-03-15T20:31:30Z</dcterms:modified>
</cp:coreProperties>
</file>